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6" Type="http://schemas.openxmlformats.org/officeDocument/2006/relationships/tableStyles" Target="tableStyles.xml"/><Relationship Id="rId15" Type="http://schemas.openxmlformats.org/officeDocument/2006/relationships/viewProps" Target="viewProps.xml"/><Relationship Id="rId14" Type="http://schemas.openxmlformats.org/officeDocument/2006/relationships/presProps" Target="presProps.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p:spPr>
      </p:sp>
      <p:sp>
        <p:nvSpPr>
          <p:cNvPr id="3" name="Shape 1"/>
          <p:cNvSpPr/>
          <p:nvPr/>
        </p:nvSpPr>
        <p:spPr>
          <a:xfrm>
            <a:off x="0" y="0"/>
            <a:ext cx="14630400" cy="8229600"/>
          </a:xfrm>
          <a:prstGeom prst="rect">
            <a:avLst/>
          </a:prstGeom>
          <a:solidFill>
            <a:srgbClr val="272525"/>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p:spPr>
      </p:sp>
      <p:sp>
        <p:nvSpPr>
          <p:cNvPr id="3" name="Shape 1"/>
          <p:cNvSpPr/>
          <p:nvPr/>
        </p:nvSpPr>
        <p:spPr>
          <a:xfrm>
            <a:off x="0" y="0"/>
            <a:ext cx="14630400" cy="8229600"/>
          </a:xfrm>
          <a:prstGeom prst="rect">
            <a:avLst/>
          </a:prstGeom>
          <a:solidFill>
            <a:srgbClr val="272525"/>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p:spPr>
      </p:sp>
      <p:sp>
        <p:nvSpPr>
          <p:cNvPr id="3" name="Shape 1"/>
          <p:cNvSpPr/>
          <p:nvPr/>
        </p:nvSpPr>
        <p:spPr>
          <a:xfrm>
            <a:off x="0" y="0"/>
            <a:ext cx="14630400" cy="8229600"/>
          </a:xfrm>
          <a:prstGeom prst="rect">
            <a:avLst/>
          </a:prstGeom>
          <a:solidFill>
            <a:srgbClr val="272525"/>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p:spPr>
      </p:sp>
      <p:sp>
        <p:nvSpPr>
          <p:cNvPr id="3" name="Shape 1"/>
          <p:cNvSpPr/>
          <p:nvPr/>
        </p:nvSpPr>
        <p:spPr>
          <a:xfrm>
            <a:off x="0" y="0"/>
            <a:ext cx="14630400" cy="8229600"/>
          </a:xfrm>
          <a:prstGeom prst="rect">
            <a:avLst/>
          </a:prstGeom>
          <a:solidFill>
            <a:srgbClr val="272525"/>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p:spPr>
      </p:sp>
      <p:sp>
        <p:nvSpPr>
          <p:cNvPr id="3" name="Shape 1"/>
          <p:cNvSpPr/>
          <p:nvPr/>
        </p:nvSpPr>
        <p:spPr>
          <a:xfrm>
            <a:off x="0" y="0"/>
            <a:ext cx="14630400" cy="8229600"/>
          </a:xfrm>
          <a:prstGeom prst="rect">
            <a:avLst/>
          </a:prstGeom>
          <a:solidFill>
            <a:srgbClr val="272525"/>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p:spPr>
      </p:sp>
      <p:sp>
        <p:nvSpPr>
          <p:cNvPr id="3" name="Shape 1"/>
          <p:cNvSpPr/>
          <p:nvPr/>
        </p:nvSpPr>
        <p:spPr>
          <a:xfrm>
            <a:off x="0" y="0"/>
            <a:ext cx="14630400" cy="8229600"/>
          </a:xfrm>
          <a:prstGeom prst="rect">
            <a:avLst/>
          </a:prstGeom>
          <a:solidFill>
            <a:srgbClr val="272525"/>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p:spPr>
      </p:sp>
      <p:sp>
        <p:nvSpPr>
          <p:cNvPr id="3" name="Shape 1"/>
          <p:cNvSpPr/>
          <p:nvPr/>
        </p:nvSpPr>
        <p:spPr>
          <a:xfrm>
            <a:off x="0" y="0"/>
            <a:ext cx="14630400" cy="8229600"/>
          </a:xfrm>
          <a:prstGeom prst="rect">
            <a:avLst/>
          </a:prstGeom>
          <a:solidFill>
            <a:srgbClr val="272525"/>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p:spPr>
      </p:sp>
      <p:sp>
        <p:nvSpPr>
          <p:cNvPr id="3" name="Shape 1"/>
          <p:cNvSpPr/>
          <p:nvPr/>
        </p:nvSpPr>
        <p:spPr>
          <a:xfrm>
            <a:off x="0" y="0"/>
            <a:ext cx="14630400" cy="8229600"/>
          </a:xfrm>
          <a:prstGeom prst="rect">
            <a:avLst/>
          </a:prstGeom>
          <a:solidFill>
            <a:srgbClr val="272525"/>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p:spPr>
      </p:sp>
      <p:sp>
        <p:nvSpPr>
          <p:cNvPr id="3" name="Shape 1"/>
          <p:cNvSpPr/>
          <p:nvPr/>
        </p:nvSpPr>
        <p:spPr>
          <a:xfrm>
            <a:off x="0" y="0"/>
            <a:ext cx="14630400" cy="8229600"/>
          </a:xfrm>
          <a:prstGeom prst="rect">
            <a:avLst/>
          </a:prstGeom>
          <a:solidFill>
            <a:srgbClr val="272525"/>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p:spPr>
      </p:sp>
      <p:sp>
        <p:nvSpPr>
          <p:cNvPr id="3" name="Shape 1"/>
          <p:cNvSpPr/>
          <p:nvPr/>
        </p:nvSpPr>
        <p:spPr>
          <a:xfrm>
            <a:off x="0" y="0"/>
            <a:ext cx="14630400" cy="8229600"/>
          </a:xfrm>
          <a:prstGeom prst="rect">
            <a:avLst/>
          </a:prstGeom>
          <a:solidFill>
            <a:srgbClr val="272525"/>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5" Type="http://schemas.openxmlformats.org/officeDocument/2006/relationships/notesSlide" Target="../notesSlides/notesSlide10.xml"/><Relationship Id="rId4" Type="http://schemas.openxmlformats.org/officeDocument/2006/relationships/slideLayout" Target="../slideLayouts/slideLayout11.xml"/><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image" Target="../media/image19.png"/></Relationships>
</file>

<file path=ppt/slides/_rels/slide2.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3.xml"/><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4.xml"/><Relationship Id="rId1" Type="http://schemas.openxmlformats.org/officeDocument/2006/relationships/image" Target="../media/image5.png"/></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5.xml"/><Relationship Id="rId2" Type="http://schemas.openxmlformats.org/officeDocument/2006/relationships/image" Target="../media/image7.png"/><Relationship Id="rId1" Type="http://schemas.openxmlformats.org/officeDocument/2006/relationships/image" Target="../media/image6.png"/></Relationships>
</file>

<file path=ppt/slides/_rels/slide5.xml.rels><?xml version="1.0" encoding="UTF-8" standalone="yes"?>
<Relationships xmlns="http://schemas.openxmlformats.org/package/2006/relationships"><Relationship Id="rId5" Type="http://schemas.openxmlformats.org/officeDocument/2006/relationships/notesSlide" Target="../notesSlides/notesSlide5.xml"/><Relationship Id="rId4" Type="http://schemas.openxmlformats.org/officeDocument/2006/relationships/slideLayout" Target="../slideLayouts/slideLayout6.xml"/><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image" Target="../media/image8.png"/></Relationships>
</file>

<file path=ppt/slides/_rels/slide6.xml.rels><?xml version="1.0" encoding="UTF-8" standalone="yes"?>
<Relationships xmlns="http://schemas.openxmlformats.org/package/2006/relationships"><Relationship Id="rId7" Type="http://schemas.openxmlformats.org/officeDocument/2006/relationships/notesSlide" Target="../notesSlides/notesSlide6.xml"/><Relationship Id="rId6" Type="http://schemas.openxmlformats.org/officeDocument/2006/relationships/slideLayout" Target="../slideLayouts/slideLayout7.xml"/><Relationship Id="rId5" Type="http://schemas.openxmlformats.org/officeDocument/2006/relationships/image" Target="../media/image15.png"/><Relationship Id="rId4" Type="http://schemas.openxmlformats.org/officeDocument/2006/relationships/image" Target="../media/image14.png"/><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image" Target="../media/image11.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9.xml"/><Relationship Id="rId2" Type="http://schemas.openxmlformats.org/officeDocument/2006/relationships/image" Target="../media/image17.png"/><Relationship Id="rId1"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0.xml"/><Relationship Id="rId1"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3099792"/>
            <a:ext cx="8023265" cy="708779"/>
          </a:xfrm>
          <a:prstGeom prst="rect">
            <a:avLst/>
          </a:prstGeom>
          <a:noFill/>
        </p:spPr>
        <p:txBody>
          <a:bodyPr wrap="none" lIns="0" tIns="0" rIns="0" bIns="0" rtlCol="0" anchor="t"/>
          <a:lstStyle/>
          <a:p>
            <a:pPr marL="0" indent="0" algn="l">
              <a:lnSpc>
                <a:spcPts val="5550"/>
              </a:lnSpc>
              <a:buNone/>
            </a:pPr>
            <a:r>
              <a:rPr lang="en-US" sz="4450" b="1" dirty="0">
                <a:solidFill>
                  <a:srgbClr val="FFFFFF"/>
                </a:solidFill>
                <a:latin typeface="Inter Bold" pitchFamily="34" charset="0"/>
                <a:ea typeface="Inter Bold" pitchFamily="34" charset="-122"/>
                <a:cs typeface="Inter Bold" pitchFamily="34" charset="-120"/>
              </a:rPr>
              <a:t>Phishing Awareness Training</a:t>
            </a:r>
            <a:endParaRPr lang="en-US" sz="4450" dirty="0"/>
          </a:p>
        </p:txBody>
      </p:sp>
      <p:sp>
        <p:nvSpPr>
          <p:cNvPr id="3" name="Text 1"/>
          <p:cNvSpPr/>
          <p:nvPr/>
        </p:nvSpPr>
        <p:spPr>
          <a:xfrm>
            <a:off x="793790" y="4148733"/>
            <a:ext cx="13042821" cy="362903"/>
          </a:xfrm>
          <a:prstGeom prst="rect">
            <a:avLst/>
          </a:prstGeom>
          <a:noFill/>
        </p:spPr>
        <p:txBody>
          <a:bodyPr wrap="none" lIns="0" tIns="0" rIns="0" bIns="0" rtlCol="0" anchor="t"/>
          <a:lstStyle/>
          <a:p>
            <a:pPr marL="0" indent="0" algn="l">
              <a:lnSpc>
                <a:spcPts val="2850"/>
              </a:lnSpc>
              <a:buNone/>
            </a:pPr>
            <a:r>
              <a:rPr lang="en-US" sz="1750" dirty="0">
                <a:solidFill>
                  <a:srgbClr val="E5E0DF"/>
                </a:solidFill>
                <a:latin typeface="Inter" pitchFamily="34" charset="0"/>
                <a:ea typeface="Inter" pitchFamily="34" charset="-122"/>
                <a:cs typeface="Inter" pitchFamily="34" charset="-120"/>
              </a:rPr>
              <a:t>Presented by: EESHAH LATIF</a:t>
            </a:r>
            <a:endParaRPr lang="en-US" sz="1750" dirty="0"/>
          </a:p>
        </p:txBody>
      </p:sp>
      <p:sp>
        <p:nvSpPr>
          <p:cNvPr id="4" name="Text 2"/>
          <p:cNvSpPr/>
          <p:nvPr/>
        </p:nvSpPr>
        <p:spPr>
          <a:xfrm>
            <a:off x="793790" y="4766786"/>
            <a:ext cx="13042821" cy="362903"/>
          </a:xfrm>
          <a:prstGeom prst="rect">
            <a:avLst/>
          </a:prstGeom>
          <a:noFill/>
        </p:spPr>
        <p:txBody>
          <a:bodyPr wrap="none" lIns="0" tIns="0" rIns="0" bIns="0" rtlCol="0" anchor="t"/>
          <a:lstStyle/>
          <a:p>
            <a:pPr marL="0" indent="0" algn="l">
              <a:lnSpc>
                <a:spcPts val="2850"/>
              </a:lnSpc>
              <a:buNone/>
            </a:pPr>
            <a:r>
              <a:rPr lang="en-US" sz="1750" dirty="0">
                <a:solidFill>
                  <a:srgbClr val="E5E0DF"/>
                </a:solidFill>
                <a:latin typeface="Inter" pitchFamily="34" charset="0"/>
                <a:ea typeface="Inter" pitchFamily="34" charset="-122"/>
                <a:cs typeface="Inter" pitchFamily="34" charset="-120"/>
              </a:rPr>
              <a:t>CodeAlpha Internship</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1465421"/>
            <a:ext cx="10835759" cy="708779"/>
          </a:xfrm>
          <a:prstGeom prst="rect">
            <a:avLst/>
          </a:prstGeom>
          <a:noFill/>
        </p:spPr>
        <p:txBody>
          <a:bodyPr wrap="none" lIns="0" tIns="0" rIns="0" bIns="0" rtlCol="0" anchor="t"/>
          <a:lstStyle/>
          <a:p>
            <a:pPr marL="0" indent="0" algn="l">
              <a:lnSpc>
                <a:spcPts val="5550"/>
              </a:lnSpc>
              <a:buNone/>
            </a:pPr>
            <a:r>
              <a:rPr lang="en-US" sz="4450" b="1" dirty="0">
                <a:solidFill>
                  <a:srgbClr val="FFFFFF"/>
                </a:solidFill>
                <a:latin typeface="Inter Bold" pitchFamily="34" charset="0"/>
                <a:ea typeface="Inter Bold" pitchFamily="34" charset="-122"/>
                <a:cs typeface="Inter Bold" pitchFamily="34" charset="-120"/>
              </a:rPr>
              <a:t>Conclusion: Your Role in Cybersecurity</a:t>
            </a:r>
            <a:endParaRPr lang="en-US" sz="4450" dirty="0"/>
          </a:p>
        </p:txBody>
      </p:sp>
      <p:sp>
        <p:nvSpPr>
          <p:cNvPr id="3" name="Text 1"/>
          <p:cNvSpPr/>
          <p:nvPr/>
        </p:nvSpPr>
        <p:spPr>
          <a:xfrm>
            <a:off x="793790" y="2627828"/>
            <a:ext cx="13042821" cy="362903"/>
          </a:xfrm>
          <a:prstGeom prst="rect">
            <a:avLst/>
          </a:prstGeom>
          <a:noFill/>
        </p:spPr>
        <p:txBody>
          <a:bodyPr wrap="none" lIns="0" tIns="0" rIns="0" bIns="0" rtlCol="0" anchor="t"/>
          <a:lstStyle/>
          <a:p>
            <a:pPr marL="0" indent="0" algn="l">
              <a:lnSpc>
                <a:spcPts val="2850"/>
              </a:lnSpc>
              <a:buNone/>
            </a:pPr>
            <a:r>
              <a:rPr lang="en-US" sz="1750" dirty="0">
                <a:solidFill>
                  <a:srgbClr val="E5E0DF"/>
                </a:solidFill>
                <a:latin typeface="Inter" pitchFamily="34" charset="0"/>
                <a:ea typeface="Inter" pitchFamily="34" charset="-122"/>
                <a:cs typeface="Inter" pitchFamily="34" charset="-120"/>
              </a:rPr>
              <a:t>As a CodeAlpha intern, your awareness is a critical line of defence against cyber threats.</a:t>
            </a:r>
            <a:endParaRPr lang="en-US" sz="1750" dirty="0"/>
          </a:p>
        </p:txBody>
      </p:sp>
      <p:pic>
        <p:nvPicPr>
          <p:cNvPr id="4" name="Image 0" descr="preencoded.png"/>
          <p:cNvPicPr>
            <a:picLocks noChangeAspect="1"/>
          </p:cNvPicPr>
          <p:nvPr/>
        </p:nvPicPr>
        <p:blipFill>
          <a:blip r:embed="rId1"/>
          <a:stretch>
            <a:fillRect/>
          </a:stretch>
        </p:blipFill>
        <p:spPr>
          <a:xfrm>
            <a:off x="2978348" y="3245882"/>
            <a:ext cx="2152055" cy="807958"/>
          </a:xfrm>
          <a:prstGeom prst="rect">
            <a:avLst/>
          </a:prstGeom>
        </p:spPr>
      </p:pic>
      <p:sp>
        <p:nvSpPr>
          <p:cNvPr id="5" name="Text 2"/>
          <p:cNvSpPr/>
          <p:nvPr/>
        </p:nvSpPr>
        <p:spPr>
          <a:xfrm>
            <a:off x="3894892" y="3537704"/>
            <a:ext cx="318968" cy="398621"/>
          </a:xfrm>
          <a:prstGeom prst="rect">
            <a:avLst/>
          </a:prstGeom>
          <a:noFill/>
        </p:spPr>
        <p:txBody>
          <a:bodyPr wrap="none" lIns="0" tIns="0" rIns="0" bIns="0" rtlCol="0" anchor="t"/>
          <a:lstStyle/>
          <a:p>
            <a:pPr marL="0" indent="0" algn="ctr">
              <a:lnSpc>
                <a:spcPts val="4000"/>
              </a:lnSpc>
              <a:buNone/>
            </a:pPr>
            <a:r>
              <a:rPr lang="en-US" sz="2500" b="1" dirty="0">
                <a:solidFill>
                  <a:srgbClr val="E5E0DF"/>
                </a:solidFill>
                <a:latin typeface="Inter Bold" pitchFamily="34" charset="0"/>
                <a:ea typeface="Inter Bold" pitchFamily="34" charset="-122"/>
                <a:cs typeface="Inter Bold" pitchFamily="34" charset="-120"/>
              </a:rPr>
              <a:t>1</a:t>
            </a:r>
            <a:endParaRPr lang="en-US" sz="2500" dirty="0"/>
          </a:p>
        </p:txBody>
      </p:sp>
      <p:sp>
        <p:nvSpPr>
          <p:cNvPr id="6" name="Text 3"/>
          <p:cNvSpPr/>
          <p:nvPr/>
        </p:nvSpPr>
        <p:spPr>
          <a:xfrm>
            <a:off x="5357217" y="3472696"/>
            <a:ext cx="2625328" cy="354330"/>
          </a:xfrm>
          <a:prstGeom prst="rect">
            <a:avLst/>
          </a:prstGeom>
          <a:noFill/>
        </p:spPr>
        <p:txBody>
          <a:bodyPr wrap="none" lIns="0" tIns="0" rIns="0" bIns="0" rtlCol="0" anchor="t"/>
          <a:lstStyle/>
          <a:p>
            <a:pPr marL="0" indent="0" algn="l">
              <a:lnSpc>
                <a:spcPts val="2750"/>
              </a:lnSpc>
              <a:buNone/>
            </a:pPr>
            <a:r>
              <a:rPr lang="en-US" sz="2200" b="1" dirty="0">
                <a:solidFill>
                  <a:srgbClr val="E5E0DF"/>
                </a:solidFill>
                <a:latin typeface="Inter Bold" pitchFamily="34" charset="0"/>
                <a:ea typeface="Inter Bold" pitchFamily="34" charset="-122"/>
                <a:cs typeface="Inter Bold" pitchFamily="34" charset="-120"/>
              </a:rPr>
              <a:t>Collective Security</a:t>
            </a:r>
            <a:endParaRPr lang="en-US" sz="2200" dirty="0"/>
          </a:p>
        </p:txBody>
      </p:sp>
      <p:sp>
        <p:nvSpPr>
          <p:cNvPr id="7" name="Shape 4"/>
          <p:cNvSpPr/>
          <p:nvPr/>
        </p:nvSpPr>
        <p:spPr>
          <a:xfrm>
            <a:off x="5187077" y="4066937"/>
            <a:ext cx="8592860" cy="15240"/>
          </a:xfrm>
          <a:prstGeom prst="roundRect">
            <a:avLst>
              <a:gd name="adj" fmla="val 625116"/>
            </a:avLst>
          </a:prstGeom>
          <a:solidFill>
            <a:srgbClr val="2A1999"/>
          </a:solidFill>
        </p:spPr>
      </p:sp>
      <p:pic>
        <p:nvPicPr>
          <p:cNvPr id="8" name="Image 1" descr="preencoded.png"/>
          <p:cNvPicPr>
            <a:picLocks noChangeAspect="1"/>
          </p:cNvPicPr>
          <p:nvPr/>
        </p:nvPicPr>
        <p:blipFill>
          <a:blip r:embed="rId2"/>
          <a:stretch>
            <a:fillRect/>
          </a:stretch>
        </p:blipFill>
        <p:spPr>
          <a:xfrm>
            <a:off x="1902381" y="4110514"/>
            <a:ext cx="4304109" cy="807958"/>
          </a:xfrm>
          <a:prstGeom prst="rect">
            <a:avLst/>
          </a:prstGeom>
        </p:spPr>
      </p:pic>
      <p:sp>
        <p:nvSpPr>
          <p:cNvPr id="9" name="Text 5"/>
          <p:cNvSpPr/>
          <p:nvPr/>
        </p:nvSpPr>
        <p:spPr>
          <a:xfrm>
            <a:off x="3894892" y="4315182"/>
            <a:ext cx="318968" cy="398621"/>
          </a:xfrm>
          <a:prstGeom prst="rect">
            <a:avLst/>
          </a:prstGeom>
          <a:noFill/>
        </p:spPr>
        <p:txBody>
          <a:bodyPr wrap="none" lIns="0" tIns="0" rIns="0" bIns="0" rtlCol="0" anchor="t"/>
          <a:lstStyle/>
          <a:p>
            <a:pPr marL="0" indent="0" algn="ctr">
              <a:lnSpc>
                <a:spcPts val="4000"/>
              </a:lnSpc>
              <a:buNone/>
            </a:pPr>
            <a:r>
              <a:rPr lang="en-US" sz="2500" b="1" dirty="0">
                <a:solidFill>
                  <a:srgbClr val="E5E0DF"/>
                </a:solidFill>
                <a:latin typeface="Inter Bold" pitchFamily="34" charset="0"/>
                <a:ea typeface="Inter Bold" pitchFamily="34" charset="-122"/>
                <a:cs typeface="Inter Bold" pitchFamily="34" charset="-120"/>
              </a:rPr>
              <a:t>2</a:t>
            </a:r>
            <a:endParaRPr lang="en-US" sz="2500" dirty="0"/>
          </a:p>
        </p:txBody>
      </p:sp>
      <p:sp>
        <p:nvSpPr>
          <p:cNvPr id="10" name="Text 6"/>
          <p:cNvSpPr/>
          <p:nvPr/>
        </p:nvSpPr>
        <p:spPr>
          <a:xfrm>
            <a:off x="6433304" y="4337328"/>
            <a:ext cx="3246953" cy="354330"/>
          </a:xfrm>
          <a:prstGeom prst="rect">
            <a:avLst/>
          </a:prstGeom>
          <a:noFill/>
        </p:spPr>
        <p:txBody>
          <a:bodyPr wrap="none" lIns="0" tIns="0" rIns="0" bIns="0" rtlCol="0" anchor="t"/>
          <a:lstStyle/>
          <a:p>
            <a:pPr marL="0" indent="0" algn="l">
              <a:lnSpc>
                <a:spcPts val="2750"/>
              </a:lnSpc>
              <a:buNone/>
            </a:pPr>
            <a:r>
              <a:rPr lang="en-US" sz="2200" b="1" dirty="0">
                <a:solidFill>
                  <a:srgbClr val="E5E0DF"/>
                </a:solidFill>
                <a:latin typeface="Inter Bold" pitchFamily="34" charset="0"/>
                <a:ea typeface="Inter Bold" pitchFamily="34" charset="-122"/>
                <a:cs typeface="Inter Bold" pitchFamily="34" charset="-120"/>
              </a:rPr>
              <a:t>Personal Responsibility</a:t>
            </a:r>
            <a:endParaRPr lang="en-US" sz="2200" dirty="0"/>
          </a:p>
        </p:txBody>
      </p:sp>
      <p:sp>
        <p:nvSpPr>
          <p:cNvPr id="11" name="Shape 7"/>
          <p:cNvSpPr/>
          <p:nvPr/>
        </p:nvSpPr>
        <p:spPr>
          <a:xfrm>
            <a:off x="6263164" y="4931569"/>
            <a:ext cx="7516773" cy="15240"/>
          </a:xfrm>
          <a:prstGeom prst="roundRect">
            <a:avLst>
              <a:gd name="adj" fmla="val 625116"/>
            </a:avLst>
          </a:prstGeom>
          <a:solidFill>
            <a:srgbClr val="2A1999"/>
          </a:solidFill>
        </p:spPr>
      </p:sp>
      <p:pic>
        <p:nvPicPr>
          <p:cNvPr id="12" name="Image 2" descr="preencoded.png"/>
          <p:cNvPicPr>
            <a:picLocks noChangeAspect="1"/>
          </p:cNvPicPr>
          <p:nvPr/>
        </p:nvPicPr>
        <p:blipFill>
          <a:blip r:embed="rId3"/>
          <a:stretch>
            <a:fillRect/>
          </a:stretch>
        </p:blipFill>
        <p:spPr>
          <a:xfrm>
            <a:off x="826294" y="4975146"/>
            <a:ext cx="6456164" cy="807958"/>
          </a:xfrm>
          <a:prstGeom prst="rect">
            <a:avLst/>
          </a:prstGeom>
        </p:spPr>
      </p:pic>
      <p:sp>
        <p:nvSpPr>
          <p:cNvPr id="13" name="Text 8"/>
          <p:cNvSpPr/>
          <p:nvPr/>
        </p:nvSpPr>
        <p:spPr>
          <a:xfrm>
            <a:off x="3894773" y="5179814"/>
            <a:ext cx="318968" cy="398621"/>
          </a:xfrm>
          <a:prstGeom prst="rect">
            <a:avLst/>
          </a:prstGeom>
          <a:noFill/>
        </p:spPr>
        <p:txBody>
          <a:bodyPr wrap="none" lIns="0" tIns="0" rIns="0" bIns="0" rtlCol="0" anchor="t"/>
          <a:lstStyle/>
          <a:p>
            <a:pPr marL="0" indent="0" algn="ctr">
              <a:lnSpc>
                <a:spcPts val="4000"/>
              </a:lnSpc>
              <a:buNone/>
            </a:pPr>
            <a:r>
              <a:rPr lang="en-US" sz="2500" b="1" dirty="0">
                <a:solidFill>
                  <a:srgbClr val="E5E0DF"/>
                </a:solidFill>
                <a:latin typeface="Inter Bold" pitchFamily="34" charset="0"/>
                <a:ea typeface="Inter Bold" pitchFamily="34" charset="-122"/>
                <a:cs typeface="Inter Bold" pitchFamily="34" charset="-120"/>
              </a:rPr>
              <a:t>3</a:t>
            </a:r>
            <a:endParaRPr lang="en-US" sz="2500" dirty="0"/>
          </a:p>
        </p:txBody>
      </p:sp>
      <p:sp>
        <p:nvSpPr>
          <p:cNvPr id="14" name="Text 9"/>
          <p:cNvSpPr/>
          <p:nvPr/>
        </p:nvSpPr>
        <p:spPr>
          <a:xfrm>
            <a:off x="7509272" y="5201960"/>
            <a:ext cx="1297543" cy="354330"/>
          </a:xfrm>
          <a:prstGeom prst="rect">
            <a:avLst/>
          </a:prstGeom>
          <a:noFill/>
        </p:spPr>
        <p:txBody>
          <a:bodyPr wrap="none" lIns="0" tIns="0" rIns="0" bIns="0" rtlCol="0" anchor="t"/>
          <a:lstStyle/>
          <a:p>
            <a:pPr marL="0" indent="0" algn="l">
              <a:lnSpc>
                <a:spcPts val="2750"/>
              </a:lnSpc>
              <a:buNone/>
            </a:pPr>
            <a:r>
              <a:rPr lang="en-US" sz="2200" b="1" dirty="0">
                <a:solidFill>
                  <a:srgbClr val="E5E0DF"/>
                </a:solidFill>
                <a:latin typeface="Inter Bold" pitchFamily="34" charset="0"/>
                <a:ea typeface="Inter Bold" pitchFamily="34" charset="-122"/>
                <a:cs typeface="Inter Bold" pitchFamily="34" charset="-120"/>
              </a:rPr>
              <a:t>Vigilance</a:t>
            </a:r>
            <a:endParaRPr lang="en-US" sz="2200" dirty="0"/>
          </a:p>
        </p:txBody>
      </p:sp>
      <p:sp>
        <p:nvSpPr>
          <p:cNvPr id="15" name="Text 10"/>
          <p:cNvSpPr/>
          <p:nvPr/>
        </p:nvSpPr>
        <p:spPr>
          <a:xfrm>
            <a:off x="793790" y="6038255"/>
            <a:ext cx="13042821" cy="725805"/>
          </a:xfrm>
          <a:prstGeom prst="rect">
            <a:avLst/>
          </a:prstGeom>
          <a:noFill/>
        </p:spPr>
        <p:txBody>
          <a:bodyPr wrap="square" lIns="0" tIns="0" rIns="0" bIns="0" rtlCol="0" anchor="t"/>
          <a:lstStyle/>
          <a:p>
            <a:pPr marL="0" indent="0" algn="l">
              <a:lnSpc>
                <a:spcPts val="2850"/>
              </a:lnSpc>
              <a:buNone/>
            </a:pPr>
            <a:r>
              <a:rPr lang="en-US" sz="1750" dirty="0">
                <a:solidFill>
                  <a:srgbClr val="E5E0DF"/>
                </a:solidFill>
                <a:latin typeface="Inter" pitchFamily="34" charset="0"/>
                <a:ea typeface="Inter" pitchFamily="34" charset="-122"/>
                <a:cs typeface="Inter" pitchFamily="34" charset="-120"/>
              </a:rPr>
              <a:t>Stay alert, question the unexpected, and never hesitate to report suspicious activity. You are an essential part of our defence!</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2646640"/>
          </a:xfrm>
          <a:prstGeom prst="rect">
            <a:avLst/>
          </a:prstGeom>
        </p:spPr>
      </p:pic>
      <p:sp>
        <p:nvSpPr>
          <p:cNvPr id="3" name="Text 0"/>
          <p:cNvSpPr/>
          <p:nvPr/>
        </p:nvSpPr>
        <p:spPr>
          <a:xfrm>
            <a:off x="741045" y="3230404"/>
            <a:ext cx="10573822" cy="661630"/>
          </a:xfrm>
          <a:prstGeom prst="rect">
            <a:avLst/>
          </a:prstGeom>
          <a:noFill/>
        </p:spPr>
        <p:txBody>
          <a:bodyPr wrap="none" lIns="0" tIns="0" rIns="0" bIns="0" rtlCol="0" anchor="t"/>
          <a:lstStyle/>
          <a:p>
            <a:pPr marL="0" indent="0" algn="l">
              <a:lnSpc>
                <a:spcPts val="5200"/>
              </a:lnSpc>
              <a:buNone/>
            </a:pPr>
            <a:r>
              <a:rPr lang="en-US" sz="4150" b="1" dirty="0">
                <a:solidFill>
                  <a:srgbClr val="FFFFFF"/>
                </a:solidFill>
                <a:latin typeface="Inter Bold" pitchFamily="34" charset="0"/>
                <a:ea typeface="Inter Bold" pitchFamily="34" charset="-122"/>
                <a:cs typeface="Inter Bold" pitchFamily="34" charset="-120"/>
              </a:rPr>
              <a:t>Understanding Phishing: The Digital Lure</a:t>
            </a:r>
            <a:endParaRPr lang="en-US" sz="4150" dirty="0"/>
          </a:p>
        </p:txBody>
      </p:sp>
      <p:sp>
        <p:nvSpPr>
          <p:cNvPr id="4" name="Shape 1"/>
          <p:cNvSpPr/>
          <p:nvPr/>
        </p:nvSpPr>
        <p:spPr>
          <a:xfrm>
            <a:off x="741045" y="4209574"/>
            <a:ext cx="6468308" cy="3436144"/>
          </a:xfrm>
          <a:prstGeom prst="roundRect">
            <a:avLst>
              <a:gd name="adj" fmla="val 2588"/>
            </a:avLst>
          </a:prstGeom>
          <a:solidFill>
            <a:srgbClr val="110080"/>
          </a:solidFill>
          <a:ln w="7620">
            <a:solidFill>
              <a:srgbClr val="2A1999"/>
            </a:solidFill>
            <a:prstDash val="solid"/>
          </a:ln>
        </p:spPr>
      </p:sp>
      <p:sp>
        <p:nvSpPr>
          <p:cNvPr id="5" name="Shape 2"/>
          <p:cNvSpPr/>
          <p:nvPr/>
        </p:nvSpPr>
        <p:spPr>
          <a:xfrm>
            <a:off x="960358" y="4428887"/>
            <a:ext cx="635079" cy="635079"/>
          </a:xfrm>
          <a:prstGeom prst="roundRect">
            <a:avLst>
              <a:gd name="adj" fmla="val 14396769"/>
            </a:avLst>
          </a:prstGeom>
          <a:solidFill>
            <a:srgbClr val="2B0AFF"/>
          </a:solidFill>
        </p:spPr>
      </p:sp>
      <p:pic>
        <p:nvPicPr>
          <p:cNvPr id="6" name="Image 1" descr="preencoded.png"/>
          <p:cNvPicPr>
            <a:picLocks noChangeAspect="1"/>
          </p:cNvPicPr>
          <p:nvPr/>
        </p:nvPicPr>
        <p:blipFill>
          <a:blip r:embed="rId2"/>
          <a:stretch>
            <a:fillRect/>
          </a:stretch>
        </p:blipFill>
        <p:spPr>
          <a:xfrm>
            <a:off x="1135023" y="4567833"/>
            <a:ext cx="285750" cy="357188"/>
          </a:xfrm>
          <a:prstGeom prst="rect">
            <a:avLst/>
          </a:prstGeom>
        </p:spPr>
      </p:pic>
      <p:sp>
        <p:nvSpPr>
          <p:cNvPr id="7" name="Text 3"/>
          <p:cNvSpPr/>
          <p:nvPr/>
        </p:nvSpPr>
        <p:spPr>
          <a:xfrm>
            <a:off x="960358" y="5275659"/>
            <a:ext cx="2646640" cy="330756"/>
          </a:xfrm>
          <a:prstGeom prst="rect">
            <a:avLst/>
          </a:prstGeom>
          <a:noFill/>
        </p:spPr>
        <p:txBody>
          <a:bodyPr wrap="none" lIns="0" tIns="0" rIns="0" bIns="0" rtlCol="0" anchor="t"/>
          <a:lstStyle/>
          <a:p>
            <a:pPr marL="0" indent="0" algn="l">
              <a:lnSpc>
                <a:spcPts val="2600"/>
              </a:lnSpc>
              <a:buNone/>
            </a:pPr>
            <a:r>
              <a:rPr lang="en-US" sz="2050" b="1" dirty="0">
                <a:solidFill>
                  <a:srgbClr val="E5E0DF"/>
                </a:solidFill>
                <a:latin typeface="Inter Bold" pitchFamily="34" charset="0"/>
                <a:ea typeface="Inter Bold" pitchFamily="34" charset="-122"/>
                <a:cs typeface="Inter Bold" pitchFamily="34" charset="-120"/>
              </a:rPr>
              <a:t>What is Phishing?</a:t>
            </a:r>
            <a:endParaRPr lang="en-US" sz="2050" dirty="0"/>
          </a:p>
        </p:txBody>
      </p:sp>
      <p:sp>
        <p:nvSpPr>
          <p:cNvPr id="8" name="Text 4"/>
          <p:cNvSpPr/>
          <p:nvPr/>
        </p:nvSpPr>
        <p:spPr>
          <a:xfrm>
            <a:off x="960358" y="5733336"/>
            <a:ext cx="6029682" cy="1693069"/>
          </a:xfrm>
          <a:prstGeom prst="rect">
            <a:avLst/>
          </a:prstGeom>
          <a:noFill/>
        </p:spPr>
        <p:txBody>
          <a:bodyPr wrap="square" lIns="0" tIns="0" rIns="0" bIns="0" rtlCol="0" anchor="t"/>
          <a:lstStyle/>
          <a:p>
            <a:pPr marL="0" indent="0" algn="l">
              <a:lnSpc>
                <a:spcPts val="2650"/>
              </a:lnSpc>
              <a:buNone/>
            </a:pPr>
            <a:r>
              <a:rPr lang="en-US" sz="1650" dirty="0">
                <a:solidFill>
                  <a:srgbClr val="E5E0DF"/>
                </a:solidFill>
                <a:latin typeface="Inter" pitchFamily="34" charset="0"/>
                <a:ea typeface="Inter" pitchFamily="34" charset="-122"/>
                <a:cs typeface="Inter" pitchFamily="34" charset="-120"/>
              </a:rPr>
              <a:t>Phishing is a type of cyber-attack where malicious actors masquerade as trusted entities to trick individuals into revealing sensitive information, such as passwords or credit card details. It's often the first step in larger cyber breaches.</a:t>
            </a:r>
            <a:endParaRPr lang="en-US" sz="1650" dirty="0"/>
          </a:p>
        </p:txBody>
      </p:sp>
      <p:sp>
        <p:nvSpPr>
          <p:cNvPr id="9" name="Shape 5"/>
          <p:cNvSpPr/>
          <p:nvPr/>
        </p:nvSpPr>
        <p:spPr>
          <a:xfrm>
            <a:off x="7421047" y="4209574"/>
            <a:ext cx="6468308" cy="3436144"/>
          </a:xfrm>
          <a:prstGeom prst="roundRect">
            <a:avLst>
              <a:gd name="adj" fmla="val 2588"/>
            </a:avLst>
          </a:prstGeom>
          <a:solidFill>
            <a:srgbClr val="110080"/>
          </a:solidFill>
          <a:ln w="7620">
            <a:solidFill>
              <a:srgbClr val="2A1999"/>
            </a:solidFill>
            <a:prstDash val="solid"/>
          </a:ln>
        </p:spPr>
      </p:sp>
      <p:sp>
        <p:nvSpPr>
          <p:cNvPr id="10" name="Shape 6"/>
          <p:cNvSpPr/>
          <p:nvPr/>
        </p:nvSpPr>
        <p:spPr>
          <a:xfrm>
            <a:off x="7640360" y="4428887"/>
            <a:ext cx="635079" cy="635079"/>
          </a:xfrm>
          <a:prstGeom prst="roundRect">
            <a:avLst>
              <a:gd name="adj" fmla="val 14396769"/>
            </a:avLst>
          </a:prstGeom>
          <a:solidFill>
            <a:srgbClr val="2B0AFF"/>
          </a:solidFill>
        </p:spPr>
      </p:sp>
      <p:pic>
        <p:nvPicPr>
          <p:cNvPr id="11" name="Image 2" descr="preencoded.png"/>
          <p:cNvPicPr>
            <a:picLocks noChangeAspect="1"/>
          </p:cNvPicPr>
          <p:nvPr/>
        </p:nvPicPr>
        <p:blipFill>
          <a:blip r:embed="rId3"/>
          <a:stretch>
            <a:fillRect/>
          </a:stretch>
        </p:blipFill>
        <p:spPr>
          <a:xfrm>
            <a:off x="7815024" y="4567833"/>
            <a:ext cx="285750" cy="357188"/>
          </a:xfrm>
          <a:prstGeom prst="rect">
            <a:avLst/>
          </a:prstGeom>
        </p:spPr>
      </p:pic>
      <p:sp>
        <p:nvSpPr>
          <p:cNvPr id="12" name="Text 7"/>
          <p:cNvSpPr/>
          <p:nvPr/>
        </p:nvSpPr>
        <p:spPr>
          <a:xfrm>
            <a:off x="7640360" y="5275659"/>
            <a:ext cx="2646640" cy="330756"/>
          </a:xfrm>
          <a:prstGeom prst="rect">
            <a:avLst/>
          </a:prstGeom>
          <a:noFill/>
        </p:spPr>
        <p:txBody>
          <a:bodyPr wrap="none" lIns="0" tIns="0" rIns="0" bIns="0" rtlCol="0" anchor="t"/>
          <a:lstStyle/>
          <a:p>
            <a:pPr marL="0" indent="0" algn="l">
              <a:lnSpc>
                <a:spcPts val="2600"/>
              </a:lnSpc>
              <a:buNone/>
            </a:pPr>
            <a:r>
              <a:rPr lang="en-US" sz="2050" b="1" dirty="0">
                <a:solidFill>
                  <a:srgbClr val="E5E0DF"/>
                </a:solidFill>
                <a:latin typeface="Inter Bold" pitchFamily="34" charset="0"/>
                <a:ea typeface="Inter Bold" pitchFamily="34" charset="-122"/>
                <a:cs typeface="Inter Bold" pitchFamily="34" charset="-120"/>
              </a:rPr>
              <a:t>Why Does it Matter?</a:t>
            </a:r>
            <a:endParaRPr lang="en-US" sz="2050" dirty="0"/>
          </a:p>
        </p:txBody>
      </p:sp>
      <p:sp>
        <p:nvSpPr>
          <p:cNvPr id="13" name="Text 8"/>
          <p:cNvSpPr/>
          <p:nvPr/>
        </p:nvSpPr>
        <p:spPr>
          <a:xfrm>
            <a:off x="7640360" y="5733336"/>
            <a:ext cx="6029682" cy="1354455"/>
          </a:xfrm>
          <a:prstGeom prst="rect">
            <a:avLst/>
          </a:prstGeom>
          <a:noFill/>
        </p:spPr>
        <p:txBody>
          <a:bodyPr wrap="square" lIns="0" tIns="0" rIns="0" bIns="0" rtlCol="0" anchor="t"/>
          <a:lstStyle/>
          <a:p>
            <a:pPr marL="0" indent="0" algn="l">
              <a:lnSpc>
                <a:spcPts val="2650"/>
              </a:lnSpc>
              <a:buNone/>
            </a:pPr>
            <a:r>
              <a:rPr lang="en-US" sz="1650" dirty="0">
                <a:solidFill>
                  <a:srgbClr val="E5E0DF"/>
                </a:solidFill>
                <a:latin typeface="Inter" pitchFamily="34" charset="0"/>
                <a:ea typeface="Inter" pitchFamily="34" charset="-122"/>
                <a:cs typeface="Inter" pitchFamily="34" charset="-120"/>
              </a:rPr>
              <a:t>Phishing attacks can lead to significant financial losses, identity theft, data breaches, and reputational damage for individuals and organisations alike. Protecting against them is crucial for maintaining digital security.</a:t>
            </a:r>
            <a:endParaRPr lang="en-US" sz="16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605671" y="546021"/>
            <a:ext cx="7932658" cy="1081564"/>
          </a:xfrm>
          <a:prstGeom prst="rect">
            <a:avLst/>
          </a:prstGeom>
          <a:noFill/>
        </p:spPr>
        <p:txBody>
          <a:bodyPr wrap="square" lIns="0" tIns="0" rIns="0" bIns="0" rtlCol="0" anchor="t"/>
          <a:lstStyle/>
          <a:p>
            <a:pPr marL="0" indent="0" algn="l">
              <a:lnSpc>
                <a:spcPts val="4250"/>
              </a:lnSpc>
              <a:buNone/>
            </a:pPr>
            <a:r>
              <a:rPr lang="en-US" sz="3400" b="1" dirty="0">
                <a:solidFill>
                  <a:srgbClr val="FFFFFF"/>
                </a:solidFill>
                <a:latin typeface="Inter Bold" pitchFamily="34" charset="0"/>
                <a:ea typeface="Inter Bold" pitchFamily="34" charset="-122"/>
                <a:cs typeface="Inter Bold" pitchFamily="34" charset="-120"/>
              </a:rPr>
              <a:t>Spotting the Bait: Recognising Phishing Emails</a:t>
            </a:r>
            <a:endParaRPr lang="en-US" sz="3400" dirty="0"/>
          </a:p>
        </p:txBody>
      </p:sp>
      <p:sp>
        <p:nvSpPr>
          <p:cNvPr id="4" name="Shape 1"/>
          <p:cNvSpPr/>
          <p:nvPr/>
        </p:nvSpPr>
        <p:spPr>
          <a:xfrm>
            <a:off x="605671" y="1887141"/>
            <a:ext cx="7932658" cy="1319332"/>
          </a:xfrm>
          <a:prstGeom prst="roundRect">
            <a:avLst>
              <a:gd name="adj" fmla="val 8317"/>
            </a:avLst>
          </a:prstGeom>
          <a:solidFill>
            <a:srgbClr val="272525"/>
          </a:solidFill>
          <a:ln w="22860">
            <a:solidFill>
              <a:srgbClr val="2A1999"/>
            </a:solidFill>
            <a:prstDash val="solid"/>
          </a:ln>
        </p:spPr>
      </p:sp>
      <p:sp>
        <p:nvSpPr>
          <p:cNvPr id="5" name="Shape 2"/>
          <p:cNvSpPr/>
          <p:nvPr/>
        </p:nvSpPr>
        <p:spPr>
          <a:xfrm>
            <a:off x="582811" y="1887141"/>
            <a:ext cx="91440" cy="1319332"/>
          </a:xfrm>
          <a:prstGeom prst="roundRect">
            <a:avLst>
              <a:gd name="adj" fmla="val 79486"/>
            </a:avLst>
          </a:prstGeom>
          <a:solidFill>
            <a:srgbClr val="2B0AFF"/>
          </a:solidFill>
        </p:spPr>
      </p:sp>
      <p:sp>
        <p:nvSpPr>
          <p:cNvPr id="6" name="Text 3"/>
          <p:cNvSpPr/>
          <p:nvPr/>
        </p:nvSpPr>
        <p:spPr>
          <a:xfrm>
            <a:off x="870109" y="2082998"/>
            <a:ext cx="2163128" cy="270391"/>
          </a:xfrm>
          <a:prstGeom prst="rect">
            <a:avLst/>
          </a:prstGeom>
          <a:noFill/>
        </p:spPr>
        <p:txBody>
          <a:bodyPr wrap="none" lIns="0" tIns="0" rIns="0" bIns="0" rtlCol="0" anchor="t"/>
          <a:lstStyle/>
          <a:p>
            <a:pPr marL="0" indent="0" algn="l">
              <a:lnSpc>
                <a:spcPts val="2100"/>
              </a:lnSpc>
              <a:buNone/>
            </a:pPr>
            <a:r>
              <a:rPr lang="en-US" sz="1700" b="1" dirty="0">
                <a:solidFill>
                  <a:srgbClr val="E5E0DF"/>
                </a:solidFill>
                <a:latin typeface="Inter Bold" pitchFamily="34" charset="0"/>
                <a:ea typeface="Inter Bold" pitchFamily="34" charset="-122"/>
                <a:cs typeface="Inter Bold" pitchFamily="34" charset="-120"/>
              </a:rPr>
              <a:t>Suspicious Senders</a:t>
            </a:r>
            <a:endParaRPr lang="en-US" sz="1700" dirty="0"/>
          </a:p>
        </p:txBody>
      </p:sp>
      <p:sp>
        <p:nvSpPr>
          <p:cNvPr id="7" name="Text 4"/>
          <p:cNvSpPr/>
          <p:nvPr/>
        </p:nvSpPr>
        <p:spPr>
          <a:xfrm>
            <a:off x="870109" y="2457212"/>
            <a:ext cx="7472363" cy="553403"/>
          </a:xfrm>
          <a:prstGeom prst="rect">
            <a:avLst/>
          </a:prstGeom>
          <a:noFill/>
        </p:spPr>
        <p:txBody>
          <a:bodyPr wrap="square" lIns="0" tIns="0" rIns="0" bIns="0" rtlCol="0" anchor="t"/>
          <a:lstStyle/>
          <a:p>
            <a:pPr marL="0" indent="0" algn="l">
              <a:lnSpc>
                <a:spcPts val="2150"/>
              </a:lnSpc>
              <a:buNone/>
            </a:pPr>
            <a:r>
              <a:rPr lang="en-US" sz="1350" dirty="0">
                <a:solidFill>
                  <a:srgbClr val="E5E0DF"/>
                </a:solidFill>
                <a:latin typeface="Inter" pitchFamily="34" charset="0"/>
                <a:ea typeface="Inter" pitchFamily="34" charset="-122"/>
                <a:cs typeface="Inter" pitchFamily="34" charset="-120"/>
              </a:rPr>
              <a:t>Always scrutinise the sender's email address. Look for misspellings, unusual domains, or addresses that don't match the purported sender.</a:t>
            </a:r>
            <a:endParaRPr lang="en-US" sz="1350" dirty="0"/>
          </a:p>
        </p:txBody>
      </p:sp>
      <p:sp>
        <p:nvSpPr>
          <p:cNvPr id="8" name="Shape 5"/>
          <p:cNvSpPr/>
          <p:nvPr/>
        </p:nvSpPr>
        <p:spPr>
          <a:xfrm>
            <a:off x="605671" y="3379470"/>
            <a:ext cx="7932658" cy="1319332"/>
          </a:xfrm>
          <a:prstGeom prst="roundRect">
            <a:avLst>
              <a:gd name="adj" fmla="val 8317"/>
            </a:avLst>
          </a:prstGeom>
          <a:solidFill>
            <a:srgbClr val="272525"/>
          </a:solidFill>
          <a:ln w="22860">
            <a:solidFill>
              <a:srgbClr val="2A1999"/>
            </a:solidFill>
            <a:prstDash val="solid"/>
          </a:ln>
        </p:spPr>
      </p:sp>
      <p:sp>
        <p:nvSpPr>
          <p:cNvPr id="9" name="Shape 6"/>
          <p:cNvSpPr/>
          <p:nvPr/>
        </p:nvSpPr>
        <p:spPr>
          <a:xfrm>
            <a:off x="582811" y="3379470"/>
            <a:ext cx="91440" cy="1319332"/>
          </a:xfrm>
          <a:prstGeom prst="roundRect">
            <a:avLst>
              <a:gd name="adj" fmla="val 79486"/>
            </a:avLst>
          </a:prstGeom>
          <a:solidFill>
            <a:srgbClr val="2B0AFF"/>
          </a:solidFill>
        </p:spPr>
      </p:sp>
      <p:sp>
        <p:nvSpPr>
          <p:cNvPr id="10" name="Text 7"/>
          <p:cNvSpPr/>
          <p:nvPr/>
        </p:nvSpPr>
        <p:spPr>
          <a:xfrm>
            <a:off x="870109" y="3575328"/>
            <a:ext cx="2906435" cy="270391"/>
          </a:xfrm>
          <a:prstGeom prst="rect">
            <a:avLst/>
          </a:prstGeom>
          <a:noFill/>
        </p:spPr>
        <p:txBody>
          <a:bodyPr wrap="none" lIns="0" tIns="0" rIns="0" bIns="0" rtlCol="0" anchor="t"/>
          <a:lstStyle/>
          <a:p>
            <a:pPr marL="0" indent="0" algn="l">
              <a:lnSpc>
                <a:spcPts val="2100"/>
              </a:lnSpc>
              <a:buNone/>
            </a:pPr>
            <a:r>
              <a:rPr lang="en-US" sz="1700" b="1" dirty="0">
                <a:solidFill>
                  <a:srgbClr val="E5E0DF"/>
                </a:solidFill>
                <a:latin typeface="Inter Bold" pitchFamily="34" charset="0"/>
                <a:ea typeface="Inter Bold" pitchFamily="34" charset="-122"/>
                <a:cs typeface="Inter Bold" pitchFamily="34" charset="-120"/>
              </a:rPr>
              <a:t>Urgent or Threatening Tone</a:t>
            </a:r>
            <a:endParaRPr lang="en-US" sz="1700" dirty="0"/>
          </a:p>
        </p:txBody>
      </p:sp>
      <p:sp>
        <p:nvSpPr>
          <p:cNvPr id="11" name="Text 8"/>
          <p:cNvSpPr/>
          <p:nvPr/>
        </p:nvSpPr>
        <p:spPr>
          <a:xfrm>
            <a:off x="870109" y="3949541"/>
            <a:ext cx="7472363" cy="553403"/>
          </a:xfrm>
          <a:prstGeom prst="rect">
            <a:avLst/>
          </a:prstGeom>
          <a:noFill/>
        </p:spPr>
        <p:txBody>
          <a:bodyPr wrap="square" lIns="0" tIns="0" rIns="0" bIns="0" rtlCol="0" anchor="t"/>
          <a:lstStyle/>
          <a:p>
            <a:pPr marL="0" indent="0" algn="l">
              <a:lnSpc>
                <a:spcPts val="2150"/>
              </a:lnSpc>
              <a:buNone/>
            </a:pPr>
            <a:r>
              <a:rPr lang="en-US" sz="1350" dirty="0">
                <a:solidFill>
                  <a:srgbClr val="E5E0DF"/>
                </a:solidFill>
                <a:latin typeface="Inter" pitchFamily="34" charset="0"/>
                <a:ea typeface="Inter" pitchFamily="34" charset="-122"/>
                <a:cs typeface="Inter" pitchFamily="34" charset="-120"/>
              </a:rPr>
              <a:t>Phishing emails often create a sense of urgency, demanding immediate action to avoid negative consequences like account suspension or legal action.</a:t>
            </a:r>
            <a:endParaRPr lang="en-US" sz="1350" dirty="0"/>
          </a:p>
        </p:txBody>
      </p:sp>
      <p:sp>
        <p:nvSpPr>
          <p:cNvPr id="12" name="Shape 9"/>
          <p:cNvSpPr/>
          <p:nvPr/>
        </p:nvSpPr>
        <p:spPr>
          <a:xfrm>
            <a:off x="605671" y="4871799"/>
            <a:ext cx="7932658" cy="1319332"/>
          </a:xfrm>
          <a:prstGeom prst="roundRect">
            <a:avLst>
              <a:gd name="adj" fmla="val 8317"/>
            </a:avLst>
          </a:prstGeom>
          <a:solidFill>
            <a:srgbClr val="272525"/>
          </a:solidFill>
          <a:ln w="22860">
            <a:solidFill>
              <a:srgbClr val="2A1999"/>
            </a:solidFill>
            <a:prstDash val="solid"/>
          </a:ln>
        </p:spPr>
      </p:sp>
      <p:sp>
        <p:nvSpPr>
          <p:cNvPr id="13" name="Shape 10"/>
          <p:cNvSpPr/>
          <p:nvPr/>
        </p:nvSpPr>
        <p:spPr>
          <a:xfrm>
            <a:off x="582811" y="4871799"/>
            <a:ext cx="91440" cy="1319332"/>
          </a:xfrm>
          <a:prstGeom prst="roundRect">
            <a:avLst>
              <a:gd name="adj" fmla="val 79486"/>
            </a:avLst>
          </a:prstGeom>
          <a:solidFill>
            <a:srgbClr val="2B0AFF"/>
          </a:solidFill>
        </p:spPr>
      </p:sp>
      <p:sp>
        <p:nvSpPr>
          <p:cNvPr id="14" name="Text 11"/>
          <p:cNvSpPr/>
          <p:nvPr/>
        </p:nvSpPr>
        <p:spPr>
          <a:xfrm>
            <a:off x="870109" y="5067657"/>
            <a:ext cx="2625328" cy="270391"/>
          </a:xfrm>
          <a:prstGeom prst="rect">
            <a:avLst/>
          </a:prstGeom>
          <a:noFill/>
        </p:spPr>
        <p:txBody>
          <a:bodyPr wrap="none" lIns="0" tIns="0" rIns="0" bIns="0" rtlCol="0" anchor="t"/>
          <a:lstStyle/>
          <a:p>
            <a:pPr marL="0" indent="0" algn="l">
              <a:lnSpc>
                <a:spcPts val="2100"/>
              </a:lnSpc>
              <a:buNone/>
            </a:pPr>
            <a:r>
              <a:rPr lang="en-US" sz="1700" b="1" dirty="0">
                <a:solidFill>
                  <a:srgbClr val="E5E0DF"/>
                </a:solidFill>
                <a:latin typeface="Inter Bold" pitchFamily="34" charset="0"/>
                <a:ea typeface="Inter Bold" pitchFamily="34" charset="-122"/>
                <a:cs typeface="Inter Bold" pitchFamily="34" charset="-120"/>
              </a:rPr>
              <a:t>Poor Grammar &amp; Spelling</a:t>
            </a:r>
            <a:endParaRPr lang="en-US" sz="1700" dirty="0"/>
          </a:p>
        </p:txBody>
      </p:sp>
      <p:sp>
        <p:nvSpPr>
          <p:cNvPr id="15" name="Text 12"/>
          <p:cNvSpPr/>
          <p:nvPr/>
        </p:nvSpPr>
        <p:spPr>
          <a:xfrm>
            <a:off x="870109" y="5441871"/>
            <a:ext cx="7472363" cy="553403"/>
          </a:xfrm>
          <a:prstGeom prst="rect">
            <a:avLst/>
          </a:prstGeom>
          <a:noFill/>
        </p:spPr>
        <p:txBody>
          <a:bodyPr wrap="square" lIns="0" tIns="0" rIns="0" bIns="0" rtlCol="0" anchor="t"/>
          <a:lstStyle/>
          <a:p>
            <a:pPr marL="0" indent="0" algn="l">
              <a:lnSpc>
                <a:spcPts val="2150"/>
              </a:lnSpc>
              <a:buNone/>
            </a:pPr>
            <a:r>
              <a:rPr lang="en-US" sz="1350" dirty="0">
                <a:solidFill>
                  <a:srgbClr val="E5E0DF"/>
                </a:solidFill>
                <a:latin typeface="Inter" pitchFamily="34" charset="0"/>
                <a:ea typeface="Inter" pitchFamily="34" charset="-122"/>
                <a:cs typeface="Inter" pitchFamily="34" charset="-120"/>
              </a:rPr>
              <a:t>Professional organisations typically proofread their communications. Numerous errors in grammar or spelling can be a red flag.</a:t>
            </a:r>
            <a:endParaRPr lang="en-US" sz="1350" dirty="0"/>
          </a:p>
        </p:txBody>
      </p:sp>
      <p:sp>
        <p:nvSpPr>
          <p:cNvPr id="16" name="Shape 13"/>
          <p:cNvSpPr/>
          <p:nvPr/>
        </p:nvSpPr>
        <p:spPr>
          <a:xfrm>
            <a:off x="605671" y="6364129"/>
            <a:ext cx="7932658" cy="1319332"/>
          </a:xfrm>
          <a:prstGeom prst="roundRect">
            <a:avLst>
              <a:gd name="adj" fmla="val 8317"/>
            </a:avLst>
          </a:prstGeom>
          <a:solidFill>
            <a:srgbClr val="272525"/>
          </a:solidFill>
          <a:ln w="22860">
            <a:solidFill>
              <a:srgbClr val="2A1999"/>
            </a:solidFill>
            <a:prstDash val="solid"/>
          </a:ln>
        </p:spPr>
      </p:sp>
      <p:sp>
        <p:nvSpPr>
          <p:cNvPr id="17" name="Shape 14"/>
          <p:cNvSpPr/>
          <p:nvPr/>
        </p:nvSpPr>
        <p:spPr>
          <a:xfrm>
            <a:off x="582811" y="6364129"/>
            <a:ext cx="91440" cy="1319332"/>
          </a:xfrm>
          <a:prstGeom prst="roundRect">
            <a:avLst>
              <a:gd name="adj" fmla="val 79486"/>
            </a:avLst>
          </a:prstGeom>
          <a:solidFill>
            <a:srgbClr val="2B0AFF"/>
          </a:solidFill>
        </p:spPr>
      </p:sp>
      <p:sp>
        <p:nvSpPr>
          <p:cNvPr id="18" name="Text 15"/>
          <p:cNvSpPr/>
          <p:nvPr/>
        </p:nvSpPr>
        <p:spPr>
          <a:xfrm>
            <a:off x="870109" y="6559987"/>
            <a:ext cx="2452807" cy="270391"/>
          </a:xfrm>
          <a:prstGeom prst="rect">
            <a:avLst/>
          </a:prstGeom>
          <a:noFill/>
        </p:spPr>
        <p:txBody>
          <a:bodyPr wrap="none" lIns="0" tIns="0" rIns="0" bIns="0" rtlCol="0" anchor="t"/>
          <a:lstStyle/>
          <a:p>
            <a:pPr marL="0" indent="0" algn="l">
              <a:lnSpc>
                <a:spcPts val="2100"/>
              </a:lnSpc>
              <a:buNone/>
            </a:pPr>
            <a:r>
              <a:rPr lang="en-US" sz="1700" b="1" dirty="0">
                <a:solidFill>
                  <a:srgbClr val="E5E0DF"/>
                </a:solidFill>
                <a:latin typeface="Inter Bold" pitchFamily="34" charset="0"/>
                <a:ea typeface="Inter Bold" pitchFamily="34" charset="-122"/>
                <a:cs typeface="Inter Bold" pitchFamily="34" charset="-120"/>
              </a:rPr>
              <a:t>Fake or Malicious Links</a:t>
            </a:r>
            <a:endParaRPr lang="en-US" sz="1700" dirty="0"/>
          </a:p>
        </p:txBody>
      </p:sp>
      <p:sp>
        <p:nvSpPr>
          <p:cNvPr id="19" name="Text 16"/>
          <p:cNvSpPr/>
          <p:nvPr/>
        </p:nvSpPr>
        <p:spPr>
          <a:xfrm>
            <a:off x="870109" y="6934200"/>
            <a:ext cx="7472363" cy="553403"/>
          </a:xfrm>
          <a:prstGeom prst="rect">
            <a:avLst/>
          </a:prstGeom>
          <a:noFill/>
        </p:spPr>
        <p:txBody>
          <a:bodyPr wrap="square" lIns="0" tIns="0" rIns="0" bIns="0" rtlCol="0" anchor="t"/>
          <a:lstStyle/>
          <a:p>
            <a:pPr marL="0" indent="0" algn="l">
              <a:lnSpc>
                <a:spcPts val="2150"/>
              </a:lnSpc>
              <a:buNone/>
            </a:pPr>
            <a:r>
              <a:rPr lang="en-US" sz="1350" dirty="0">
                <a:solidFill>
                  <a:srgbClr val="E5E0DF"/>
                </a:solidFill>
                <a:latin typeface="Inter" pitchFamily="34" charset="0"/>
                <a:ea typeface="Inter" pitchFamily="34" charset="-122"/>
                <a:cs typeface="Inter" pitchFamily="34" charset="-120"/>
              </a:rPr>
              <a:t>Hover over links (without clicking!) to see the actual URL. If it doesn't match the sender's legitimate website, it's likely a phishing attempt.</a:t>
            </a:r>
            <a:endParaRPr lang="en-US" sz="13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5486400" cy="8242340"/>
          </a:xfrm>
          <a:prstGeom prst="rect">
            <a:avLst/>
          </a:prstGeom>
        </p:spPr>
      </p:pic>
      <p:sp>
        <p:nvSpPr>
          <p:cNvPr id="3" name="Text 0"/>
          <p:cNvSpPr/>
          <p:nvPr/>
        </p:nvSpPr>
        <p:spPr>
          <a:xfrm>
            <a:off x="6095048" y="478274"/>
            <a:ext cx="7926705" cy="1087041"/>
          </a:xfrm>
          <a:prstGeom prst="rect">
            <a:avLst/>
          </a:prstGeom>
          <a:noFill/>
        </p:spPr>
        <p:txBody>
          <a:bodyPr wrap="square" lIns="0" tIns="0" rIns="0" bIns="0" rtlCol="0" anchor="t"/>
          <a:lstStyle/>
          <a:p>
            <a:pPr marL="0" indent="0" algn="l">
              <a:lnSpc>
                <a:spcPts val="4250"/>
              </a:lnSpc>
              <a:buNone/>
            </a:pPr>
            <a:r>
              <a:rPr lang="en-US" sz="3400" b="1" dirty="0">
                <a:solidFill>
                  <a:srgbClr val="FFFFFF"/>
                </a:solidFill>
                <a:latin typeface="Inter Bold" pitchFamily="34" charset="0"/>
                <a:ea typeface="Inter Bold" pitchFamily="34" charset="-122"/>
                <a:cs typeface="Inter Bold" pitchFamily="34" charset="-120"/>
              </a:rPr>
              <a:t>Beyond the Inbox: Fake Websites &amp; Social Engineering</a:t>
            </a:r>
            <a:endParaRPr lang="en-US" sz="3400" dirty="0"/>
          </a:p>
        </p:txBody>
      </p:sp>
      <p:sp>
        <p:nvSpPr>
          <p:cNvPr id="4" name="Text 1"/>
          <p:cNvSpPr/>
          <p:nvPr/>
        </p:nvSpPr>
        <p:spPr>
          <a:xfrm>
            <a:off x="6095048" y="2000012"/>
            <a:ext cx="2173962" cy="271701"/>
          </a:xfrm>
          <a:prstGeom prst="rect">
            <a:avLst/>
          </a:prstGeom>
          <a:noFill/>
        </p:spPr>
        <p:txBody>
          <a:bodyPr wrap="none" lIns="0" tIns="0" rIns="0" bIns="0" rtlCol="0" anchor="t"/>
          <a:lstStyle/>
          <a:p>
            <a:pPr marL="0" indent="0" algn="l">
              <a:lnSpc>
                <a:spcPts val="2100"/>
              </a:lnSpc>
              <a:buNone/>
            </a:pPr>
            <a:r>
              <a:rPr lang="en-US" sz="1700" b="1" dirty="0">
                <a:solidFill>
                  <a:srgbClr val="FFFFFF"/>
                </a:solidFill>
                <a:latin typeface="Inter Bold" pitchFamily="34" charset="0"/>
                <a:ea typeface="Inter Bold" pitchFamily="34" charset="-122"/>
                <a:cs typeface="Inter Bold" pitchFamily="34" charset="-120"/>
              </a:rPr>
              <a:t>Deceptive Domains</a:t>
            </a:r>
            <a:endParaRPr lang="en-US" sz="1700" dirty="0"/>
          </a:p>
        </p:txBody>
      </p:sp>
      <p:sp>
        <p:nvSpPr>
          <p:cNvPr id="5" name="Text 2"/>
          <p:cNvSpPr/>
          <p:nvPr/>
        </p:nvSpPr>
        <p:spPr>
          <a:xfrm>
            <a:off x="6095048" y="2445544"/>
            <a:ext cx="3751183" cy="1112996"/>
          </a:xfrm>
          <a:prstGeom prst="rect">
            <a:avLst/>
          </a:prstGeom>
          <a:noFill/>
        </p:spPr>
        <p:txBody>
          <a:bodyPr wrap="square" lIns="0" tIns="0" rIns="0" bIns="0" rtlCol="0" anchor="t"/>
          <a:lstStyle/>
          <a:p>
            <a:pPr marL="0" indent="0" algn="l">
              <a:lnSpc>
                <a:spcPts val="2150"/>
              </a:lnSpc>
              <a:buNone/>
            </a:pPr>
            <a:r>
              <a:rPr lang="en-US" sz="1350" dirty="0">
                <a:solidFill>
                  <a:srgbClr val="E5E0DF"/>
                </a:solidFill>
                <a:latin typeface="Inter" pitchFamily="34" charset="0"/>
                <a:ea typeface="Inter" pitchFamily="34" charset="-122"/>
                <a:cs typeface="Inter" pitchFamily="34" charset="-120"/>
              </a:rPr>
              <a:t>Phishers create websites that mimic legitimate ones, using slight misspellings or alternative domains. Always check the URL in your browser's address bar carefully.</a:t>
            </a:r>
            <a:endParaRPr lang="en-US" sz="1350" dirty="0"/>
          </a:p>
        </p:txBody>
      </p:sp>
      <p:sp>
        <p:nvSpPr>
          <p:cNvPr id="6" name="Text 3"/>
          <p:cNvSpPr/>
          <p:nvPr/>
        </p:nvSpPr>
        <p:spPr>
          <a:xfrm>
            <a:off x="6095048" y="3732371"/>
            <a:ext cx="2173962" cy="271701"/>
          </a:xfrm>
          <a:prstGeom prst="rect">
            <a:avLst/>
          </a:prstGeom>
          <a:noFill/>
        </p:spPr>
        <p:txBody>
          <a:bodyPr wrap="none" lIns="0" tIns="0" rIns="0" bIns="0" rtlCol="0" anchor="t"/>
          <a:lstStyle/>
          <a:p>
            <a:pPr marL="0" indent="0" algn="l">
              <a:lnSpc>
                <a:spcPts val="2100"/>
              </a:lnSpc>
              <a:buNone/>
            </a:pPr>
            <a:r>
              <a:rPr lang="en-US" sz="1700" b="1" dirty="0">
                <a:solidFill>
                  <a:srgbClr val="FFFFFF"/>
                </a:solidFill>
                <a:latin typeface="Inter Bold" pitchFamily="34" charset="0"/>
                <a:ea typeface="Inter Bold" pitchFamily="34" charset="-122"/>
                <a:cs typeface="Inter Bold" pitchFamily="34" charset="-120"/>
              </a:rPr>
              <a:t>HTTPS Lock Fakes</a:t>
            </a:r>
            <a:endParaRPr lang="en-US" sz="1700" dirty="0"/>
          </a:p>
        </p:txBody>
      </p:sp>
      <p:sp>
        <p:nvSpPr>
          <p:cNvPr id="7" name="Text 4"/>
          <p:cNvSpPr/>
          <p:nvPr/>
        </p:nvSpPr>
        <p:spPr>
          <a:xfrm>
            <a:off x="6095048" y="4177903"/>
            <a:ext cx="3751183" cy="1112996"/>
          </a:xfrm>
          <a:prstGeom prst="rect">
            <a:avLst/>
          </a:prstGeom>
          <a:noFill/>
        </p:spPr>
        <p:txBody>
          <a:bodyPr wrap="square" lIns="0" tIns="0" rIns="0" bIns="0" rtlCol="0" anchor="t"/>
          <a:lstStyle/>
          <a:p>
            <a:pPr marL="0" indent="0" algn="l">
              <a:lnSpc>
                <a:spcPts val="2150"/>
              </a:lnSpc>
              <a:buNone/>
            </a:pPr>
            <a:r>
              <a:rPr lang="en-US" sz="1350" dirty="0">
                <a:solidFill>
                  <a:srgbClr val="E5E0DF"/>
                </a:solidFill>
                <a:latin typeface="Inter" pitchFamily="34" charset="0"/>
                <a:ea typeface="Inter" pitchFamily="34" charset="-122"/>
                <a:cs typeface="Inter" pitchFamily="34" charset="-120"/>
              </a:rPr>
              <a:t>While HTTPS indicates a secure connection, a padlock icon doesn't guarantee a website is legitimate. Phishers can obtain SSL certificates for their fake sites.</a:t>
            </a:r>
            <a:endParaRPr lang="en-US" sz="1350" dirty="0"/>
          </a:p>
        </p:txBody>
      </p:sp>
      <p:pic>
        <p:nvPicPr>
          <p:cNvPr id="8" name="Image 1" descr="preencoded.png"/>
          <p:cNvPicPr>
            <a:picLocks noChangeAspect="1"/>
          </p:cNvPicPr>
          <p:nvPr/>
        </p:nvPicPr>
        <p:blipFill>
          <a:blip r:embed="rId2"/>
          <a:stretch>
            <a:fillRect/>
          </a:stretch>
        </p:blipFill>
        <p:spPr>
          <a:xfrm>
            <a:off x="10278189" y="2021800"/>
            <a:ext cx="3751183" cy="3751183"/>
          </a:xfrm>
          <a:prstGeom prst="rect">
            <a:avLst/>
          </a:prstGeom>
        </p:spPr>
      </p:pic>
      <p:sp>
        <p:nvSpPr>
          <p:cNvPr id="9" name="Text 5"/>
          <p:cNvSpPr/>
          <p:nvPr/>
        </p:nvSpPr>
        <p:spPr>
          <a:xfrm>
            <a:off x="6355913" y="6425089"/>
            <a:ext cx="4612124" cy="325993"/>
          </a:xfrm>
          <a:prstGeom prst="rect">
            <a:avLst/>
          </a:prstGeom>
          <a:noFill/>
        </p:spPr>
        <p:txBody>
          <a:bodyPr wrap="none" lIns="0" tIns="0" rIns="0" bIns="0" rtlCol="0" anchor="t"/>
          <a:lstStyle/>
          <a:p>
            <a:pPr marL="0" indent="0" algn="l">
              <a:lnSpc>
                <a:spcPts val="2550"/>
              </a:lnSpc>
              <a:buNone/>
            </a:pPr>
            <a:r>
              <a:rPr lang="en-US" sz="2050" b="1" dirty="0">
                <a:solidFill>
                  <a:srgbClr val="FFFFFF"/>
                </a:solidFill>
                <a:latin typeface="Inter Bold" pitchFamily="34" charset="0"/>
                <a:ea typeface="Inter Bold" pitchFamily="34" charset="-122"/>
                <a:cs typeface="Inter Bold" pitchFamily="34" charset="-120"/>
              </a:rPr>
              <a:t>Emotional Pressure: A Hacker's Tool</a:t>
            </a:r>
            <a:endParaRPr lang="en-US" sz="2050" dirty="0"/>
          </a:p>
        </p:txBody>
      </p:sp>
      <p:sp>
        <p:nvSpPr>
          <p:cNvPr id="10" name="Text 6"/>
          <p:cNvSpPr/>
          <p:nvPr/>
        </p:nvSpPr>
        <p:spPr>
          <a:xfrm>
            <a:off x="6355913" y="7011948"/>
            <a:ext cx="7665839" cy="556498"/>
          </a:xfrm>
          <a:prstGeom prst="rect">
            <a:avLst/>
          </a:prstGeom>
          <a:noFill/>
        </p:spPr>
        <p:txBody>
          <a:bodyPr wrap="square" lIns="0" tIns="0" rIns="0" bIns="0" rtlCol="0" anchor="t"/>
          <a:lstStyle/>
          <a:p>
            <a:pPr marL="0" indent="0" algn="l">
              <a:lnSpc>
                <a:spcPts val="2150"/>
              </a:lnSpc>
              <a:buNone/>
            </a:pPr>
            <a:r>
              <a:rPr lang="en-US" sz="1350" dirty="0">
                <a:solidFill>
                  <a:srgbClr val="E5E0DF"/>
                </a:solidFill>
                <a:latin typeface="Inter" pitchFamily="34" charset="0"/>
                <a:ea typeface="Inter" pitchFamily="34" charset="-122"/>
                <a:cs typeface="Inter" pitchFamily="34" charset="-120"/>
              </a:rPr>
              <a:t>Cybercriminals often exploit human emotions such as fear, urgency, curiosity, or greed to manipulate targets into taking desired actions without thinking critically.</a:t>
            </a:r>
            <a:endParaRPr lang="en-US" sz="1350" dirty="0"/>
          </a:p>
        </p:txBody>
      </p:sp>
      <p:sp>
        <p:nvSpPr>
          <p:cNvPr id="11" name="Shape 7"/>
          <p:cNvSpPr/>
          <p:nvPr/>
        </p:nvSpPr>
        <p:spPr>
          <a:xfrm>
            <a:off x="6095048" y="6164223"/>
            <a:ext cx="22860" cy="1599843"/>
          </a:xfrm>
          <a:prstGeom prst="rect">
            <a:avLst/>
          </a:prstGeom>
          <a:solidFill>
            <a:srgbClr val="2B0AFF"/>
          </a:solidFill>
        </p:spPr>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677823"/>
            <a:ext cx="8226742" cy="708779"/>
          </a:xfrm>
          <a:prstGeom prst="rect">
            <a:avLst/>
          </a:prstGeom>
          <a:noFill/>
        </p:spPr>
        <p:txBody>
          <a:bodyPr wrap="none" lIns="0" tIns="0" rIns="0" bIns="0" rtlCol="0" anchor="t"/>
          <a:lstStyle/>
          <a:p>
            <a:pPr marL="0" indent="0" algn="l">
              <a:lnSpc>
                <a:spcPts val="5550"/>
              </a:lnSpc>
              <a:buNone/>
            </a:pPr>
            <a:r>
              <a:rPr lang="en-US" sz="4450" b="1" dirty="0">
                <a:solidFill>
                  <a:srgbClr val="FFFFFF"/>
                </a:solidFill>
                <a:latin typeface="Inter Bold" pitchFamily="34" charset="0"/>
                <a:ea typeface="Inter Bold" pitchFamily="34" charset="-122"/>
                <a:cs typeface="Inter Bold" pitchFamily="34" charset="-120"/>
              </a:rPr>
              <a:t>Real-World Phishing in Action</a:t>
            </a:r>
            <a:endParaRPr lang="en-US" sz="4450" dirty="0"/>
          </a:p>
        </p:txBody>
      </p:sp>
      <p:pic>
        <p:nvPicPr>
          <p:cNvPr id="3" name="Image 0" descr="preencoded.png"/>
          <p:cNvPicPr>
            <a:picLocks noChangeAspect="1"/>
          </p:cNvPicPr>
          <p:nvPr/>
        </p:nvPicPr>
        <p:blipFill>
          <a:blip r:embed="rId1"/>
          <a:stretch>
            <a:fillRect/>
          </a:stretch>
        </p:blipFill>
        <p:spPr>
          <a:xfrm>
            <a:off x="793790" y="1840230"/>
            <a:ext cx="4158615" cy="2570202"/>
          </a:xfrm>
          <a:prstGeom prst="rect">
            <a:avLst/>
          </a:prstGeom>
        </p:spPr>
      </p:pic>
      <p:sp>
        <p:nvSpPr>
          <p:cNvPr id="4" name="Text 1"/>
          <p:cNvSpPr/>
          <p:nvPr/>
        </p:nvSpPr>
        <p:spPr>
          <a:xfrm>
            <a:off x="793790" y="4637246"/>
            <a:ext cx="2977634" cy="354330"/>
          </a:xfrm>
          <a:prstGeom prst="rect">
            <a:avLst/>
          </a:prstGeom>
          <a:noFill/>
        </p:spPr>
        <p:txBody>
          <a:bodyPr wrap="none" lIns="0" tIns="0" rIns="0" bIns="0" rtlCol="0" anchor="t"/>
          <a:lstStyle/>
          <a:p>
            <a:pPr marL="0" indent="0" algn="l">
              <a:lnSpc>
                <a:spcPts val="2750"/>
              </a:lnSpc>
              <a:buNone/>
            </a:pPr>
            <a:r>
              <a:rPr lang="en-US" sz="2200" b="1" dirty="0">
                <a:solidFill>
                  <a:srgbClr val="E5E0DF"/>
                </a:solidFill>
                <a:latin typeface="Inter Bold" pitchFamily="34" charset="0"/>
                <a:ea typeface="Inter Bold" pitchFamily="34" charset="-122"/>
                <a:cs typeface="Inter Bold" pitchFamily="34" charset="-120"/>
              </a:rPr>
              <a:t>Deceptive Bank Email</a:t>
            </a:r>
            <a:endParaRPr lang="en-US" sz="2200" dirty="0"/>
          </a:p>
        </p:txBody>
      </p:sp>
      <p:sp>
        <p:nvSpPr>
          <p:cNvPr id="5" name="Text 2"/>
          <p:cNvSpPr/>
          <p:nvPr/>
        </p:nvSpPr>
        <p:spPr>
          <a:xfrm>
            <a:off x="793790" y="5127665"/>
            <a:ext cx="4158615" cy="1451610"/>
          </a:xfrm>
          <a:prstGeom prst="rect">
            <a:avLst/>
          </a:prstGeom>
          <a:noFill/>
        </p:spPr>
        <p:txBody>
          <a:bodyPr wrap="square" lIns="0" tIns="0" rIns="0" bIns="0" rtlCol="0" anchor="t"/>
          <a:lstStyle/>
          <a:p>
            <a:pPr marL="0" indent="0" algn="l">
              <a:lnSpc>
                <a:spcPts val="2850"/>
              </a:lnSpc>
              <a:buNone/>
            </a:pPr>
            <a:r>
              <a:rPr lang="en-US" sz="1750" dirty="0">
                <a:solidFill>
                  <a:srgbClr val="E5E0DF"/>
                </a:solidFill>
                <a:latin typeface="Inter" pitchFamily="34" charset="0"/>
                <a:ea typeface="Inter" pitchFamily="34" charset="-122"/>
                <a:cs typeface="Inter" pitchFamily="34" charset="-120"/>
              </a:rPr>
              <a:t>An email seemingly from a major bank, urging account verification due to unusual activity. The link leads to a fake login page.</a:t>
            </a:r>
            <a:endParaRPr lang="en-US" sz="1750" dirty="0"/>
          </a:p>
        </p:txBody>
      </p:sp>
      <p:pic>
        <p:nvPicPr>
          <p:cNvPr id="6" name="Image 1" descr="preencoded.png"/>
          <p:cNvPicPr>
            <a:picLocks noChangeAspect="1"/>
          </p:cNvPicPr>
          <p:nvPr/>
        </p:nvPicPr>
        <p:blipFill>
          <a:blip r:embed="rId2"/>
          <a:stretch>
            <a:fillRect/>
          </a:stretch>
        </p:blipFill>
        <p:spPr>
          <a:xfrm>
            <a:off x="5235893" y="1840230"/>
            <a:ext cx="4158615" cy="2570202"/>
          </a:xfrm>
          <a:prstGeom prst="rect">
            <a:avLst/>
          </a:prstGeom>
        </p:spPr>
      </p:pic>
      <p:sp>
        <p:nvSpPr>
          <p:cNvPr id="7" name="Text 3"/>
          <p:cNvSpPr/>
          <p:nvPr/>
        </p:nvSpPr>
        <p:spPr>
          <a:xfrm>
            <a:off x="5235893" y="4637246"/>
            <a:ext cx="4158615" cy="708660"/>
          </a:xfrm>
          <a:prstGeom prst="rect">
            <a:avLst/>
          </a:prstGeom>
          <a:noFill/>
        </p:spPr>
        <p:txBody>
          <a:bodyPr wrap="square" lIns="0" tIns="0" rIns="0" bIns="0" rtlCol="0" anchor="t"/>
          <a:lstStyle/>
          <a:p>
            <a:pPr marL="0" indent="0" algn="l">
              <a:lnSpc>
                <a:spcPts val="2750"/>
              </a:lnSpc>
              <a:buNone/>
            </a:pPr>
            <a:r>
              <a:rPr lang="en-US" sz="2200" b="1" dirty="0">
                <a:solidFill>
                  <a:srgbClr val="E5E0DF"/>
                </a:solidFill>
                <a:latin typeface="Inter Bold" pitchFamily="34" charset="0"/>
                <a:ea typeface="Inter Bold" pitchFamily="34" charset="-122"/>
                <a:cs typeface="Inter Bold" pitchFamily="34" charset="-120"/>
              </a:rPr>
              <a:t>Bogus Streaming Service Login</a:t>
            </a:r>
            <a:endParaRPr lang="en-US" sz="2200" dirty="0"/>
          </a:p>
        </p:txBody>
      </p:sp>
      <p:sp>
        <p:nvSpPr>
          <p:cNvPr id="8" name="Text 4"/>
          <p:cNvSpPr/>
          <p:nvPr/>
        </p:nvSpPr>
        <p:spPr>
          <a:xfrm>
            <a:off x="5235893" y="5481995"/>
            <a:ext cx="4158615" cy="1451610"/>
          </a:xfrm>
          <a:prstGeom prst="rect">
            <a:avLst/>
          </a:prstGeom>
          <a:noFill/>
        </p:spPr>
        <p:txBody>
          <a:bodyPr wrap="square" lIns="0" tIns="0" rIns="0" bIns="0" rtlCol="0" anchor="t"/>
          <a:lstStyle/>
          <a:p>
            <a:pPr marL="0" indent="0" algn="l">
              <a:lnSpc>
                <a:spcPts val="2850"/>
              </a:lnSpc>
              <a:buNone/>
            </a:pPr>
            <a:r>
              <a:rPr lang="en-US" sz="1750" dirty="0">
                <a:solidFill>
                  <a:srgbClr val="E5E0DF"/>
                </a:solidFill>
                <a:latin typeface="Inter" pitchFamily="34" charset="0"/>
                <a:ea typeface="Inter" pitchFamily="34" charset="-122"/>
                <a:cs typeface="Inter" pitchFamily="34" charset="-120"/>
              </a:rPr>
              <a:t>A convincing replica of a popular streaming service's login page, designed to steal credentials when users attempt to log in.</a:t>
            </a:r>
            <a:endParaRPr lang="en-US" sz="1750" dirty="0"/>
          </a:p>
        </p:txBody>
      </p:sp>
      <p:pic>
        <p:nvPicPr>
          <p:cNvPr id="9" name="Image 2" descr="preencoded.png"/>
          <p:cNvPicPr>
            <a:picLocks noChangeAspect="1"/>
          </p:cNvPicPr>
          <p:nvPr/>
        </p:nvPicPr>
        <p:blipFill>
          <a:blip r:embed="rId3"/>
          <a:stretch>
            <a:fillRect/>
          </a:stretch>
        </p:blipFill>
        <p:spPr>
          <a:xfrm>
            <a:off x="9677995" y="1840230"/>
            <a:ext cx="4158615" cy="2570202"/>
          </a:xfrm>
          <a:prstGeom prst="rect">
            <a:avLst/>
          </a:prstGeom>
        </p:spPr>
      </p:pic>
      <p:sp>
        <p:nvSpPr>
          <p:cNvPr id="10" name="Text 5"/>
          <p:cNvSpPr/>
          <p:nvPr/>
        </p:nvSpPr>
        <p:spPr>
          <a:xfrm>
            <a:off x="9677995" y="4637246"/>
            <a:ext cx="4106227" cy="354330"/>
          </a:xfrm>
          <a:prstGeom prst="rect">
            <a:avLst/>
          </a:prstGeom>
          <a:noFill/>
        </p:spPr>
        <p:txBody>
          <a:bodyPr wrap="none" lIns="0" tIns="0" rIns="0" bIns="0" rtlCol="0" anchor="t"/>
          <a:lstStyle/>
          <a:p>
            <a:pPr marL="0" indent="0" algn="l">
              <a:lnSpc>
                <a:spcPts val="2750"/>
              </a:lnSpc>
              <a:buNone/>
            </a:pPr>
            <a:r>
              <a:rPr lang="en-US" sz="2200" b="1" dirty="0">
                <a:solidFill>
                  <a:srgbClr val="E5E0DF"/>
                </a:solidFill>
                <a:latin typeface="Inter Bold" pitchFamily="34" charset="0"/>
                <a:ea typeface="Inter Bold" pitchFamily="34" charset="-122"/>
                <a:cs typeface="Inter Bold" pitchFamily="34" charset="-120"/>
              </a:rPr>
              <a:t>Urgent Wire Transfer Request</a:t>
            </a:r>
            <a:endParaRPr lang="en-US" sz="2200" dirty="0"/>
          </a:p>
        </p:txBody>
      </p:sp>
      <p:sp>
        <p:nvSpPr>
          <p:cNvPr id="11" name="Text 6"/>
          <p:cNvSpPr/>
          <p:nvPr/>
        </p:nvSpPr>
        <p:spPr>
          <a:xfrm>
            <a:off x="9677995" y="5127665"/>
            <a:ext cx="4158615" cy="1451610"/>
          </a:xfrm>
          <a:prstGeom prst="rect">
            <a:avLst/>
          </a:prstGeom>
          <a:noFill/>
        </p:spPr>
        <p:txBody>
          <a:bodyPr wrap="square" lIns="0" tIns="0" rIns="0" bIns="0" rtlCol="0" anchor="t"/>
          <a:lstStyle/>
          <a:p>
            <a:pPr marL="0" indent="0" algn="l">
              <a:lnSpc>
                <a:spcPts val="2850"/>
              </a:lnSpc>
              <a:buNone/>
            </a:pPr>
            <a:r>
              <a:rPr lang="en-US" sz="1750" dirty="0">
                <a:solidFill>
                  <a:srgbClr val="E5E0DF"/>
                </a:solidFill>
                <a:latin typeface="Inter" pitchFamily="34" charset="0"/>
                <a:ea typeface="Inter" pitchFamily="34" charset="-122"/>
                <a:cs typeface="Inter" pitchFamily="34" charset="-120"/>
              </a:rPr>
              <a:t>A fraudulent email, often appearing to be from a CEO or senior executive, instructing an employee to initiate an urgent wire transfer.</a:t>
            </a:r>
            <a:endParaRPr lang="en-US" sz="1750" dirty="0"/>
          </a:p>
        </p:txBody>
      </p:sp>
      <p:sp>
        <p:nvSpPr>
          <p:cNvPr id="12" name="Text 7"/>
          <p:cNvSpPr/>
          <p:nvPr/>
        </p:nvSpPr>
        <p:spPr>
          <a:xfrm>
            <a:off x="793790" y="7188756"/>
            <a:ext cx="13042821" cy="362903"/>
          </a:xfrm>
          <a:prstGeom prst="rect">
            <a:avLst/>
          </a:prstGeom>
          <a:noFill/>
        </p:spPr>
        <p:txBody>
          <a:bodyPr wrap="none" lIns="0" tIns="0" rIns="0" bIns="0" rtlCol="0" anchor="t"/>
          <a:lstStyle/>
          <a:p>
            <a:pPr marL="0" indent="0" algn="l">
              <a:lnSpc>
                <a:spcPts val="2850"/>
              </a:lnSpc>
              <a:buNone/>
            </a:pPr>
            <a:r>
              <a:rPr lang="en-US" sz="1750" dirty="0">
                <a:solidFill>
                  <a:srgbClr val="E5E0DF"/>
                </a:solidFill>
                <a:latin typeface="Inter" pitchFamily="34" charset="0"/>
                <a:ea typeface="Inter" pitchFamily="34" charset="-122"/>
                <a:cs typeface="Inter" pitchFamily="34" charset="-120"/>
              </a:rPr>
              <a:t>These examples highlight the sophisticated tactics phishers employ to deceive their targets.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131243" y="699730"/>
            <a:ext cx="7589639" cy="575786"/>
          </a:xfrm>
          <a:prstGeom prst="rect">
            <a:avLst/>
          </a:prstGeom>
          <a:noFill/>
        </p:spPr>
        <p:txBody>
          <a:bodyPr wrap="none" lIns="0" tIns="0" rIns="0" bIns="0" rtlCol="0" anchor="t"/>
          <a:lstStyle/>
          <a:p>
            <a:pPr marL="0" indent="0" algn="l">
              <a:lnSpc>
                <a:spcPts val="4500"/>
              </a:lnSpc>
              <a:buNone/>
            </a:pPr>
            <a:r>
              <a:rPr lang="en-US" sz="3600" b="1" dirty="0">
                <a:solidFill>
                  <a:srgbClr val="FFFFFF"/>
                </a:solidFill>
                <a:latin typeface="Inter Bold" pitchFamily="34" charset="0"/>
                <a:ea typeface="Inter Bold" pitchFamily="34" charset="-122"/>
                <a:cs typeface="Inter Bold" pitchFamily="34" charset="-120"/>
              </a:rPr>
              <a:t>Shielding Yourself: Best Practices</a:t>
            </a:r>
            <a:endParaRPr lang="en-US" sz="3600" dirty="0"/>
          </a:p>
        </p:txBody>
      </p:sp>
      <p:sp>
        <p:nvSpPr>
          <p:cNvPr id="4" name="Shape 1"/>
          <p:cNvSpPr/>
          <p:nvPr/>
        </p:nvSpPr>
        <p:spPr>
          <a:xfrm>
            <a:off x="6131243" y="1551861"/>
            <a:ext cx="736997" cy="1356360"/>
          </a:xfrm>
          <a:prstGeom prst="roundRect">
            <a:avLst>
              <a:gd name="adj" fmla="val 360039"/>
            </a:avLst>
          </a:prstGeom>
          <a:solidFill>
            <a:srgbClr val="110080"/>
          </a:solidFill>
          <a:ln w="7620">
            <a:solidFill>
              <a:srgbClr val="2A1999"/>
            </a:solidFill>
            <a:prstDash val="solid"/>
          </a:ln>
        </p:spPr>
      </p:sp>
      <p:pic>
        <p:nvPicPr>
          <p:cNvPr id="5" name="Image 1" descr="preencoded.png"/>
          <p:cNvPicPr>
            <a:picLocks noChangeAspect="1"/>
          </p:cNvPicPr>
          <p:nvPr/>
        </p:nvPicPr>
        <p:blipFill>
          <a:blip r:embed="rId2"/>
          <a:stretch>
            <a:fillRect/>
          </a:stretch>
        </p:blipFill>
        <p:spPr>
          <a:xfrm>
            <a:off x="6361509" y="2057281"/>
            <a:ext cx="276344" cy="345400"/>
          </a:xfrm>
          <a:prstGeom prst="rect">
            <a:avLst/>
          </a:prstGeom>
        </p:spPr>
      </p:pic>
      <p:sp>
        <p:nvSpPr>
          <p:cNvPr id="6" name="Text 2"/>
          <p:cNvSpPr/>
          <p:nvPr/>
        </p:nvSpPr>
        <p:spPr>
          <a:xfrm>
            <a:off x="7052429" y="1736050"/>
            <a:ext cx="2464118" cy="287893"/>
          </a:xfrm>
          <a:prstGeom prst="rect">
            <a:avLst/>
          </a:prstGeom>
          <a:noFill/>
        </p:spPr>
        <p:txBody>
          <a:bodyPr wrap="none" lIns="0" tIns="0" rIns="0" bIns="0" rtlCol="0" anchor="t"/>
          <a:lstStyle/>
          <a:p>
            <a:pPr marL="0" indent="0" algn="l">
              <a:lnSpc>
                <a:spcPts val="2250"/>
              </a:lnSpc>
              <a:buNone/>
            </a:pPr>
            <a:r>
              <a:rPr lang="en-US" sz="1800" b="1" dirty="0">
                <a:solidFill>
                  <a:srgbClr val="E5E0DF"/>
                </a:solidFill>
                <a:latin typeface="Inter Bold" pitchFamily="34" charset="0"/>
                <a:ea typeface="Inter Bold" pitchFamily="34" charset="-122"/>
                <a:cs typeface="Inter Bold" pitchFamily="34" charset="-120"/>
              </a:rPr>
              <a:t>Verify Sender Identity</a:t>
            </a:r>
            <a:endParaRPr lang="en-US" sz="1800" dirty="0"/>
          </a:p>
        </p:txBody>
      </p:sp>
      <p:sp>
        <p:nvSpPr>
          <p:cNvPr id="7" name="Text 3"/>
          <p:cNvSpPr/>
          <p:nvPr/>
        </p:nvSpPr>
        <p:spPr>
          <a:xfrm>
            <a:off x="7052429" y="2134433"/>
            <a:ext cx="6933128" cy="589598"/>
          </a:xfrm>
          <a:prstGeom prst="rect">
            <a:avLst/>
          </a:prstGeom>
          <a:noFill/>
        </p:spPr>
        <p:txBody>
          <a:bodyPr wrap="square" lIns="0" tIns="0" rIns="0" bIns="0" rtlCol="0" anchor="t"/>
          <a:lstStyle/>
          <a:p>
            <a:pPr marL="0" indent="0" algn="l">
              <a:lnSpc>
                <a:spcPts val="2300"/>
              </a:lnSpc>
              <a:buNone/>
            </a:pPr>
            <a:r>
              <a:rPr lang="en-US" sz="1450" dirty="0">
                <a:solidFill>
                  <a:srgbClr val="E5E0DF"/>
                </a:solidFill>
                <a:latin typeface="Inter" pitchFamily="34" charset="0"/>
                <a:ea typeface="Inter" pitchFamily="34" charset="-122"/>
                <a:cs typeface="Inter" pitchFamily="34" charset="-120"/>
              </a:rPr>
              <a:t>Always double-check the sender's email address and contact them directly through a known legitimate channel if unsure.</a:t>
            </a:r>
            <a:endParaRPr lang="en-US" sz="1450" dirty="0"/>
          </a:p>
        </p:txBody>
      </p:sp>
      <p:sp>
        <p:nvSpPr>
          <p:cNvPr id="8" name="Shape 4"/>
          <p:cNvSpPr/>
          <p:nvPr/>
        </p:nvSpPr>
        <p:spPr>
          <a:xfrm>
            <a:off x="6131243" y="3092410"/>
            <a:ext cx="736997" cy="1356360"/>
          </a:xfrm>
          <a:prstGeom prst="roundRect">
            <a:avLst>
              <a:gd name="adj" fmla="val 360039"/>
            </a:avLst>
          </a:prstGeom>
          <a:solidFill>
            <a:srgbClr val="110080"/>
          </a:solidFill>
          <a:ln w="7620">
            <a:solidFill>
              <a:srgbClr val="2A1999"/>
            </a:solidFill>
            <a:prstDash val="solid"/>
          </a:ln>
        </p:spPr>
      </p:sp>
      <p:pic>
        <p:nvPicPr>
          <p:cNvPr id="9" name="Image 2" descr="preencoded.png"/>
          <p:cNvPicPr>
            <a:picLocks noChangeAspect="1"/>
          </p:cNvPicPr>
          <p:nvPr/>
        </p:nvPicPr>
        <p:blipFill>
          <a:blip r:embed="rId3"/>
          <a:stretch>
            <a:fillRect/>
          </a:stretch>
        </p:blipFill>
        <p:spPr>
          <a:xfrm>
            <a:off x="6361509" y="3597831"/>
            <a:ext cx="276344" cy="345400"/>
          </a:xfrm>
          <a:prstGeom prst="rect">
            <a:avLst/>
          </a:prstGeom>
        </p:spPr>
      </p:pic>
      <p:sp>
        <p:nvSpPr>
          <p:cNvPr id="10" name="Text 5"/>
          <p:cNvSpPr/>
          <p:nvPr/>
        </p:nvSpPr>
        <p:spPr>
          <a:xfrm>
            <a:off x="7052429" y="3276600"/>
            <a:ext cx="3000732" cy="287893"/>
          </a:xfrm>
          <a:prstGeom prst="rect">
            <a:avLst/>
          </a:prstGeom>
          <a:noFill/>
        </p:spPr>
        <p:txBody>
          <a:bodyPr wrap="none" lIns="0" tIns="0" rIns="0" bIns="0" rtlCol="0" anchor="t"/>
          <a:lstStyle/>
          <a:p>
            <a:pPr marL="0" indent="0" algn="l">
              <a:lnSpc>
                <a:spcPts val="2250"/>
              </a:lnSpc>
              <a:buNone/>
            </a:pPr>
            <a:r>
              <a:rPr lang="en-US" sz="1800" b="1" dirty="0">
                <a:solidFill>
                  <a:srgbClr val="E5E0DF"/>
                </a:solidFill>
                <a:latin typeface="Inter Bold" pitchFamily="34" charset="0"/>
                <a:ea typeface="Inter Bold" pitchFamily="34" charset="-122"/>
                <a:cs typeface="Inter Bold" pitchFamily="34" charset="-120"/>
              </a:rPr>
              <a:t>Don't Click Unknown Links</a:t>
            </a:r>
            <a:endParaRPr lang="en-US" sz="1800" dirty="0"/>
          </a:p>
        </p:txBody>
      </p:sp>
      <p:sp>
        <p:nvSpPr>
          <p:cNvPr id="11" name="Text 6"/>
          <p:cNvSpPr/>
          <p:nvPr/>
        </p:nvSpPr>
        <p:spPr>
          <a:xfrm>
            <a:off x="7052429" y="3674983"/>
            <a:ext cx="6933128" cy="589598"/>
          </a:xfrm>
          <a:prstGeom prst="rect">
            <a:avLst/>
          </a:prstGeom>
          <a:noFill/>
        </p:spPr>
        <p:txBody>
          <a:bodyPr wrap="square" lIns="0" tIns="0" rIns="0" bIns="0" rtlCol="0" anchor="t"/>
          <a:lstStyle/>
          <a:p>
            <a:pPr marL="0" indent="0" algn="l">
              <a:lnSpc>
                <a:spcPts val="2300"/>
              </a:lnSpc>
              <a:buNone/>
            </a:pPr>
            <a:r>
              <a:rPr lang="en-US" sz="1450" dirty="0">
                <a:solidFill>
                  <a:srgbClr val="E5E0DF"/>
                </a:solidFill>
                <a:latin typeface="Inter" pitchFamily="34" charset="0"/>
                <a:ea typeface="Inter" pitchFamily="34" charset="-122"/>
                <a:cs typeface="Inter" pitchFamily="34" charset="-120"/>
              </a:rPr>
              <a:t>Avoid clicking on links in suspicious emails. Instead, manually type the legitimate website address into your browser.</a:t>
            </a:r>
            <a:endParaRPr lang="en-US" sz="1450" dirty="0"/>
          </a:p>
        </p:txBody>
      </p:sp>
      <p:sp>
        <p:nvSpPr>
          <p:cNvPr id="12" name="Shape 7"/>
          <p:cNvSpPr/>
          <p:nvPr/>
        </p:nvSpPr>
        <p:spPr>
          <a:xfrm>
            <a:off x="6131243" y="4632960"/>
            <a:ext cx="736997" cy="1356360"/>
          </a:xfrm>
          <a:prstGeom prst="roundRect">
            <a:avLst>
              <a:gd name="adj" fmla="val 360039"/>
            </a:avLst>
          </a:prstGeom>
          <a:solidFill>
            <a:srgbClr val="110080"/>
          </a:solidFill>
          <a:ln w="7620">
            <a:solidFill>
              <a:srgbClr val="2A1999"/>
            </a:solidFill>
            <a:prstDash val="solid"/>
          </a:ln>
        </p:spPr>
      </p:sp>
      <p:pic>
        <p:nvPicPr>
          <p:cNvPr id="13" name="Image 3" descr="preencoded.png"/>
          <p:cNvPicPr>
            <a:picLocks noChangeAspect="1"/>
          </p:cNvPicPr>
          <p:nvPr/>
        </p:nvPicPr>
        <p:blipFill>
          <a:blip r:embed="rId4"/>
          <a:stretch>
            <a:fillRect/>
          </a:stretch>
        </p:blipFill>
        <p:spPr>
          <a:xfrm>
            <a:off x="6361509" y="5138380"/>
            <a:ext cx="276344" cy="345400"/>
          </a:xfrm>
          <a:prstGeom prst="rect">
            <a:avLst/>
          </a:prstGeom>
        </p:spPr>
      </p:pic>
      <p:sp>
        <p:nvSpPr>
          <p:cNvPr id="14" name="Text 8"/>
          <p:cNvSpPr/>
          <p:nvPr/>
        </p:nvSpPr>
        <p:spPr>
          <a:xfrm>
            <a:off x="7052429" y="4817150"/>
            <a:ext cx="4501991" cy="287893"/>
          </a:xfrm>
          <a:prstGeom prst="rect">
            <a:avLst/>
          </a:prstGeom>
          <a:noFill/>
        </p:spPr>
        <p:txBody>
          <a:bodyPr wrap="none" lIns="0" tIns="0" rIns="0" bIns="0" rtlCol="0" anchor="t"/>
          <a:lstStyle/>
          <a:p>
            <a:pPr marL="0" indent="0" algn="l">
              <a:lnSpc>
                <a:spcPts val="2250"/>
              </a:lnSpc>
              <a:buNone/>
            </a:pPr>
            <a:r>
              <a:rPr lang="en-US" sz="1800" b="1" dirty="0">
                <a:solidFill>
                  <a:srgbClr val="E5E0DF"/>
                </a:solidFill>
                <a:latin typeface="Inter Bold" pitchFamily="34" charset="0"/>
                <a:ea typeface="Inter Bold" pitchFamily="34" charset="-122"/>
                <a:cs typeface="Inter Bold" pitchFamily="34" charset="-120"/>
              </a:rPr>
              <a:t>Enable Two-Factor Authentication (2FA)</a:t>
            </a:r>
            <a:endParaRPr lang="en-US" sz="1800" dirty="0"/>
          </a:p>
        </p:txBody>
      </p:sp>
      <p:sp>
        <p:nvSpPr>
          <p:cNvPr id="15" name="Text 9"/>
          <p:cNvSpPr/>
          <p:nvPr/>
        </p:nvSpPr>
        <p:spPr>
          <a:xfrm>
            <a:off x="7052429" y="5215533"/>
            <a:ext cx="6933128" cy="589598"/>
          </a:xfrm>
          <a:prstGeom prst="rect">
            <a:avLst/>
          </a:prstGeom>
          <a:noFill/>
        </p:spPr>
        <p:txBody>
          <a:bodyPr wrap="square" lIns="0" tIns="0" rIns="0" bIns="0" rtlCol="0" anchor="t"/>
          <a:lstStyle/>
          <a:p>
            <a:pPr marL="0" indent="0" algn="l">
              <a:lnSpc>
                <a:spcPts val="2300"/>
              </a:lnSpc>
              <a:buNone/>
            </a:pPr>
            <a:r>
              <a:rPr lang="en-US" sz="1450" dirty="0">
                <a:solidFill>
                  <a:srgbClr val="E5E0DF"/>
                </a:solidFill>
                <a:latin typeface="Inter" pitchFamily="34" charset="0"/>
                <a:ea typeface="Inter" pitchFamily="34" charset="-122"/>
                <a:cs typeface="Inter" pitchFamily="34" charset="-120"/>
              </a:rPr>
              <a:t>2FA adds an extra layer of security, requiring a second verification method even if your password is compromised.</a:t>
            </a:r>
            <a:endParaRPr lang="en-US" sz="1450" dirty="0"/>
          </a:p>
        </p:txBody>
      </p:sp>
      <p:sp>
        <p:nvSpPr>
          <p:cNvPr id="16" name="Shape 10"/>
          <p:cNvSpPr/>
          <p:nvPr/>
        </p:nvSpPr>
        <p:spPr>
          <a:xfrm>
            <a:off x="6131243" y="6173510"/>
            <a:ext cx="736997" cy="1356360"/>
          </a:xfrm>
          <a:prstGeom prst="roundRect">
            <a:avLst>
              <a:gd name="adj" fmla="val 360039"/>
            </a:avLst>
          </a:prstGeom>
          <a:solidFill>
            <a:srgbClr val="110080"/>
          </a:solidFill>
          <a:ln w="7620">
            <a:solidFill>
              <a:srgbClr val="2A1999"/>
            </a:solidFill>
            <a:prstDash val="solid"/>
          </a:ln>
        </p:spPr>
      </p:sp>
      <p:pic>
        <p:nvPicPr>
          <p:cNvPr id="17" name="Image 4" descr="preencoded.png"/>
          <p:cNvPicPr>
            <a:picLocks noChangeAspect="1"/>
          </p:cNvPicPr>
          <p:nvPr/>
        </p:nvPicPr>
        <p:blipFill>
          <a:blip r:embed="rId5"/>
          <a:stretch>
            <a:fillRect/>
          </a:stretch>
        </p:blipFill>
        <p:spPr>
          <a:xfrm>
            <a:off x="6361509" y="6678930"/>
            <a:ext cx="276344" cy="345400"/>
          </a:xfrm>
          <a:prstGeom prst="rect">
            <a:avLst/>
          </a:prstGeom>
        </p:spPr>
      </p:pic>
      <p:sp>
        <p:nvSpPr>
          <p:cNvPr id="18" name="Text 11"/>
          <p:cNvSpPr/>
          <p:nvPr/>
        </p:nvSpPr>
        <p:spPr>
          <a:xfrm>
            <a:off x="7052429" y="6357699"/>
            <a:ext cx="2659737" cy="287893"/>
          </a:xfrm>
          <a:prstGeom prst="rect">
            <a:avLst/>
          </a:prstGeom>
          <a:noFill/>
        </p:spPr>
        <p:txBody>
          <a:bodyPr wrap="none" lIns="0" tIns="0" rIns="0" bIns="0" rtlCol="0" anchor="t"/>
          <a:lstStyle/>
          <a:p>
            <a:pPr marL="0" indent="0" algn="l">
              <a:lnSpc>
                <a:spcPts val="2250"/>
              </a:lnSpc>
              <a:buNone/>
            </a:pPr>
            <a:r>
              <a:rPr lang="en-US" sz="1800" b="1" dirty="0">
                <a:solidFill>
                  <a:srgbClr val="E5E0DF"/>
                </a:solidFill>
                <a:latin typeface="Inter Bold" pitchFamily="34" charset="0"/>
                <a:ea typeface="Inter Bold" pitchFamily="34" charset="-122"/>
                <a:cs typeface="Inter Bold" pitchFamily="34" charset="-120"/>
              </a:rPr>
              <a:t>Keep Software Updated</a:t>
            </a:r>
            <a:endParaRPr lang="en-US" sz="1800" dirty="0"/>
          </a:p>
        </p:txBody>
      </p:sp>
      <p:sp>
        <p:nvSpPr>
          <p:cNvPr id="19" name="Text 12"/>
          <p:cNvSpPr/>
          <p:nvPr/>
        </p:nvSpPr>
        <p:spPr>
          <a:xfrm>
            <a:off x="7052429" y="6756083"/>
            <a:ext cx="6933128" cy="589598"/>
          </a:xfrm>
          <a:prstGeom prst="rect">
            <a:avLst/>
          </a:prstGeom>
          <a:noFill/>
        </p:spPr>
        <p:txBody>
          <a:bodyPr wrap="square" lIns="0" tIns="0" rIns="0" bIns="0" rtlCol="0" anchor="t"/>
          <a:lstStyle/>
          <a:p>
            <a:pPr marL="0" indent="0" algn="l">
              <a:lnSpc>
                <a:spcPts val="2300"/>
              </a:lnSpc>
              <a:buNone/>
            </a:pPr>
            <a:r>
              <a:rPr lang="en-US" sz="1450" dirty="0">
                <a:solidFill>
                  <a:srgbClr val="E5E0DF"/>
                </a:solidFill>
                <a:latin typeface="Inter" pitchFamily="34" charset="0"/>
                <a:ea typeface="Inter" pitchFamily="34" charset="-122"/>
                <a:cs typeface="Inter" pitchFamily="34" charset="-120"/>
              </a:rPr>
              <a:t>Regularly update your operating system, web browsers, and anti-virus software to patch vulnerabilities that phishers might exploit.</a:t>
            </a:r>
            <a:endParaRPr lang="en-US" sz="14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28424" y="575191"/>
            <a:ext cx="5582364" cy="650319"/>
          </a:xfrm>
          <a:prstGeom prst="rect">
            <a:avLst/>
          </a:prstGeom>
          <a:noFill/>
        </p:spPr>
        <p:txBody>
          <a:bodyPr wrap="none" lIns="0" tIns="0" rIns="0" bIns="0" rtlCol="0" anchor="t"/>
          <a:lstStyle/>
          <a:p>
            <a:pPr marL="0" indent="0" algn="l">
              <a:lnSpc>
                <a:spcPts val="5100"/>
              </a:lnSpc>
              <a:buNone/>
            </a:pPr>
            <a:r>
              <a:rPr lang="en-US" sz="4050" b="1" dirty="0">
                <a:solidFill>
                  <a:srgbClr val="FFFFFF"/>
                </a:solidFill>
                <a:latin typeface="Inter Bold" pitchFamily="34" charset="0"/>
                <a:ea typeface="Inter Bold" pitchFamily="34" charset="-122"/>
                <a:cs typeface="Inter Bold" pitchFamily="34" charset="-120"/>
              </a:rPr>
              <a:t>Test Your Phishing IQ!</a:t>
            </a:r>
            <a:endParaRPr lang="en-US" sz="4050" dirty="0"/>
          </a:p>
        </p:txBody>
      </p:sp>
      <p:sp>
        <p:nvSpPr>
          <p:cNvPr id="3" name="Text 1"/>
          <p:cNvSpPr/>
          <p:nvPr/>
        </p:nvSpPr>
        <p:spPr>
          <a:xfrm>
            <a:off x="728424" y="1641753"/>
            <a:ext cx="13173551" cy="332899"/>
          </a:xfrm>
          <a:prstGeom prst="rect">
            <a:avLst/>
          </a:prstGeom>
          <a:noFill/>
        </p:spPr>
        <p:txBody>
          <a:bodyPr wrap="none" lIns="0" tIns="0" rIns="0" bIns="0" rtlCol="0" anchor="t"/>
          <a:lstStyle/>
          <a:p>
            <a:pPr marL="0" indent="0" algn="l">
              <a:lnSpc>
                <a:spcPts val="2600"/>
              </a:lnSpc>
              <a:buNone/>
            </a:pPr>
            <a:r>
              <a:rPr lang="en-US" sz="1600" dirty="0">
                <a:solidFill>
                  <a:srgbClr val="E5E0DF"/>
                </a:solidFill>
                <a:latin typeface="Inter" pitchFamily="34" charset="0"/>
                <a:ea typeface="Inter" pitchFamily="34" charset="-122"/>
                <a:cs typeface="Inter" pitchFamily="34" charset="-120"/>
              </a:rPr>
              <a:t>Engage your knowledge with these quick questions:</a:t>
            </a:r>
            <a:endParaRPr lang="en-US" sz="1600" dirty="0"/>
          </a:p>
        </p:txBody>
      </p:sp>
      <p:sp>
        <p:nvSpPr>
          <p:cNvPr id="4" name="Shape 2"/>
          <p:cNvSpPr/>
          <p:nvPr/>
        </p:nvSpPr>
        <p:spPr>
          <a:xfrm>
            <a:off x="728424" y="2520910"/>
            <a:ext cx="4252436" cy="5133380"/>
          </a:xfrm>
          <a:prstGeom prst="roundRect">
            <a:avLst>
              <a:gd name="adj" fmla="val 2580"/>
            </a:avLst>
          </a:prstGeom>
          <a:solidFill>
            <a:srgbClr val="272525"/>
          </a:solidFill>
        </p:spPr>
      </p:sp>
      <p:sp>
        <p:nvSpPr>
          <p:cNvPr id="5" name="Shape 3"/>
          <p:cNvSpPr/>
          <p:nvPr/>
        </p:nvSpPr>
        <p:spPr>
          <a:xfrm>
            <a:off x="728424" y="2498050"/>
            <a:ext cx="4252436" cy="91440"/>
          </a:xfrm>
          <a:prstGeom prst="roundRect">
            <a:avLst>
              <a:gd name="adj" fmla="val 95600"/>
            </a:avLst>
          </a:prstGeom>
          <a:solidFill>
            <a:srgbClr val="2B0AFF"/>
          </a:solidFill>
        </p:spPr>
      </p:sp>
      <p:sp>
        <p:nvSpPr>
          <p:cNvPr id="6" name="Shape 4"/>
          <p:cNvSpPr/>
          <p:nvPr/>
        </p:nvSpPr>
        <p:spPr>
          <a:xfrm>
            <a:off x="2542461" y="2208728"/>
            <a:ext cx="624364" cy="624364"/>
          </a:xfrm>
          <a:prstGeom prst="roundRect">
            <a:avLst>
              <a:gd name="adj" fmla="val 146453"/>
            </a:avLst>
          </a:prstGeom>
          <a:solidFill>
            <a:srgbClr val="2B0AFF"/>
          </a:solidFill>
        </p:spPr>
      </p:sp>
      <p:sp>
        <p:nvSpPr>
          <p:cNvPr id="7" name="Text 5"/>
          <p:cNvSpPr/>
          <p:nvPr/>
        </p:nvSpPr>
        <p:spPr>
          <a:xfrm>
            <a:off x="2729746" y="2364819"/>
            <a:ext cx="249674" cy="312182"/>
          </a:xfrm>
          <a:prstGeom prst="rect">
            <a:avLst/>
          </a:prstGeom>
          <a:noFill/>
        </p:spPr>
        <p:txBody>
          <a:bodyPr wrap="none" lIns="0" tIns="0" rIns="0" bIns="0" rtlCol="0" anchor="t"/>
          <a:lstStyle/>
          <a:p>
            <a:pPr marL="0" indent="0" algn="l">
              <a:lnSpc>
                <a:spcPts val="3100"/>
              </a:lnSpc>
              <a:buNone/>
            </a:pPr>
            <a:r>
              <a:rPr lang="en-US" sz="1950" b="1" dirty="0">
                <a:solidFill>
                  <a:srgbClr val="FFFFFF"/>
                </a:solidFill>
                <a:latin typeface="Inter Bold" pitchFamily="34" charset="0"/>
                <a:ea typeface="Inter Bold" pitchFamily="34" charset="-122"/>
                <a:cs typeface="Inter Bold" pitchFamily="34" charset="-120"/>
              </a:rPr>
              <a:t>1</a:t>
            </a:r>
            <a:endParaRPr lang="en-US" sz="1950" dirty="0"/>
          </a:p>
        </p:txBody>
      </p:sp>
      <p:sp>
        <p:nvSpPr>
          <p:cNvPr id="8" name="Text 6"/>
          <p:cNvSpPr/>
          <p:nvPr/>
        </p:nvSpPr>
        <p:spPr>
          <a:xfrm>
            <a:off x="959406" y="3041213"/>
            <a:ext cx="2601635" cy="325160"/>
          </a:xfrm>
          <a:prstGeom prst="rect">
            <a:avLst/>
          </a:prstGeom>
          <a:noFill/>
        </p:spPr>
        <p:txBody>
          <a:bodyPr wrap="none" lIns="0" tIns="0" rIns="0" bIns="0" rtlCol="0" anchor="t"/>
          <a:lstStyle/>
          <a:p>
            <a:pPr marL="0" indent="0" algn="l">
              <a:lnSpc>
                <a:spcPts val="2550"/>
              </a:lnSpc>
              <a:buNone/>
            </a:pPr>
            <a:r>
              <a:rPr lang="en-US" sz="2000" b="1" dirty="0">
                <a:solidFill>
                  <a:srgbClr val="E5E0DF"/>
                </a:solidFill>
                <a:latin typeface="Inter Bold" pitchFamily="34" charset="0"/>
                <a:ea typeface="Inter Bold" pitchFamily="34" charset="-122"/>
                <a:cs typeface="Inter Bold" pitchFamily="34" charset="-120"/>
              </a:rPr>
              <a:t>Question 1</a:t>
            </a:r>
            <a:endParaRPr lang="en-US" sz="2000" dirty="0"/>
          </a:p>
        </p:txBody>
      </p:sp>
      <p:sp>
        <p:nvSpPr>
          <p:cNvPr id="9" name="Text 7"/>
          <p:cNvSpPr/>
          <p:nvPr/>
        </p:nvSpPr>
        <p:spPr>
          <a:xfrm>
            <a:off x="959406" y="3491151"/>
            <a:ext cx="3790474" cy="1331595"/>
          </a:xfrm>
          <a:prstGeom prst="rect">
            <a:avLst/>
          </a:prstGeom>
          <a:noFill/>
        </p:spPr>
        <p:txBody>
          <a:bodyPr wrap="square" lIns="0" tIns="0" rIns="0" bIns="0" rtlCol="0" anchor="t"/>
          <a:lstStyle/>
          <a:p>
            <a:pPr marL="0" indent="0" algn="l">
              <a:lnSpc>
                <a:spcPts val="2600"/>
              </a:lnSpc>
              <a:buNone/>
            </a:pPr>
            <a:r>
              <a:rPr lang="en-US" sz="1600" dirty="0">
                <a:solidFill>
                  <a:srgbClr val="E5E0DF"/>
                </a:solidFill>
                <a:latin typeface="Inter" pitchFamily="34" charset="0"/>
                <a:ea typeface="Inter" pitchFamily="34" charset="-122"/>
                <a:cs typeface="Inter" pitchFamily="34" charset="-120"/>
              </a:rPr>
              <a:t>You receive an email from your bank asking you to verify your account details by clicking a link. What is the best course of action?</a:t>
            </a:r>
            <a:endParaRPr lang="en-US" sz="1600" dirty="0"/>
          </a:p>
        </p:txBody>
      </p:sp>
      <p:sp>
        <p:nvSpPr>
          <p:cNvPr id="10" name="Text 8"/>
          <p:cNvSpPr/>
          <p:nvPr/>
        </p:nvSpPr>
        <p:spPr>
          <a:xfrm>
            <a:off x="959406" y="4947523"/>
            <a:ext cx="3790474" cy="332899"/>
          </a:xfrm>
          <a:prstGeom prst="rect">
            <a:avLst/>
          </a:prstGeom>
          <a:noFill/>
        </p:spPr>
        <p:txBody>
          <a:bodyPr wrap="none" lIns="0" tIns="0" rIns="0" bIns="0" rtlCol="0" anchor="t"/>
          <a:lstStyle/>
          <a:p>
            <a:pPr marL="342900" indent="-342900" algn="l">
              <a:lnSpc>
                <a:spcPts val="2600"/>
              </a:lnSpc>
              <a:buSzPct val="100000"/>
              <a:buChar char="•"/>
            </a:pPr>
            <a:r>
              <a:rPr lang="en-US" sz="1600" dirty="0">
                <a:solidFill>
                  <a:srgbClr val="E5E0DF"/>
                </a:solidFill>
                <a:latin typeface="Inter" pitchFamily="34" charset="0"/>
                <a:ea typeface="Inter" pitchFamily="34" charset="-122"/>
                <a:cs typeface="Inter" pitchFamily="34" charset="-120"/>
              </a:rPr>
              <a:t>Click the link immediately.</a:t>
            </a:r>
            <a:endParaRPr lang="en-US" sz="1600" dirty="0"/>
          </a:p>
        </p:txBody>
      </p:sp>
      <p:sp>
        <p:nvSpPr>
          <p:cNvPr id="11" name="Text 9"/>
          <p:cNvSpPr/>
          <p:nvPr/>
        </p:nvSpPr>
        <p:spPr>
          <a:xfrm>
            <a:off x="959406" y="5353169"/>
            <a:ext cx="3790474" cy="665798"/>
          </a:xfrm>
          <a:prstGeom prst="rect">
            <a:avLst/>
          </a:prstGeom>
          <a:noFill/>
        </p:spPr>
        <p:txBody>
          <a:bodyPr wrap="square" lIns="0" tIns="0" rIns="0" bIns="0" rtlCol="0" anchor="t"/>
          <a:lstStyle/>
          <a:p>
            <a:pPr marL="342900" indent="-342900" algn="l">
              <a:lnSpc>
                <a:spcPts val="2600"/>
              </a:lnSpc>
              <a:buSzPct val="100000"/>
              <a:buChar char="•"/>
            </a:pPr>
            <a:r>
              <a:rPr lang="en-US" sz="1600" dirty="0">
                <a:solidFill>
                  <a:srgbClr val="E5E0DF"/>
                </a:solidFill>
                <a:latin typeface="Inter" pitchFamily="34" charset="0"/>
                <a:ea typeface="Inter" pitchFamily="34" charset="-122"/>
                <a:cs typeface="Inter" pitchFamily="34" charset="-120"/>
              </a:rPr>
              <a:t>Reply to the email asking for more information.</a:t>
            </a:r>
            <a:endParaRPr lang="en-US" sz="1600" dirty="0"/>
          </a:p>
        </p:txBody>
      </p:sp>
      <p:sp>
        <p:nvSpPr>
          <p:cNvPr id="12" name="Text 10"/>
          <p:cNvSpPr/>
          <p:nvPr/>
        </p:nvSpPr>
        <p:spPr>
          <a:xfrm>
            <a:off x="959406" y="6091714"/>
            <a:ext cx="3790474" cy="665798"/>
          </a:xfrm>
          <a:prstGeom prst="rect">
            <a:avLst/>
          </a:prstGeom>
          <a:noFill/>
        </p:spPr>
        <p:txBody>
          <a:bodyPr wrap="square" lIns="0" tIns="0" rIns="0" bIns="0" rtlCol="0" anchor="t"/>
          <a:lstStyle/>
          <a:p>
            <a:pPr marL="342900" indent="-342900" algn="l">
              <a:lnSpc>
                <a:spcPts val="2600"/>
              </a:lnSpc>
              <a:buSzPct val="100000"/>
              <a:buChar char="•"/>
            </a:pPr>
            <a:r>
              <a:rPr lang="en-US" sz="1600" dirty="0">
                <a:solidFill>
                  <a:srgbClr val="E5E0DF"/>
                </a:solidFill>
                <a:latin typeface="Inter" pitchFamily="34" charset="0"/>
                <a:ea typeface="Inter" pitchFamily="34" charset="-122"/>
                <a:cs typeface="Inter" pitchFamily="34" charset="-120"/>
              </a:rPr>
              <a:t>Delete the email and log in to your bank's website directly.</a:t>
            </a:r>
            <a:endParaRPr lang="en-US" sz="1600" dirty="0"/>
          </a:p>
        </p:txBody>
      </p:sp>
      <p:sp>
        <p:nvSpPr>
          <p:cNvPr id="13" name="Shape 11"/>
          <p:cNvSpPr/>
          <p:nvPr/>
        </p:nvSpPr>
        <p:spPr>
          <a:xfrm>
            <a:off x="5188982" y="2520910"/>
            <a:ext cx="4252436" cy="5133380"/>
          </a:xfrm>
          <a:prstGeom prst="roundRect">
            <a:avLst>
              <a:gd name="adj" fmla="val 2580"/>
            </a:avLst>
          </a:prstGeom>
          <a:solidFill>
            <a:srgbClr val="272525"/>
          </a:solidFill>
        </p:spPr>
      </p:sp>
      <p:sp>
        <p:nvSpPr>
          <p:cNvPr id="14" name="Shape 12"/>
          <p:cNvSpPr/>
          <p:nvPr/>
        </p:nvSpPr>
        <p:spPr>
          <a:xfrm>
            <a:off x="5188982" y="2498050"/>
            <a:ext cx="4252436" cy="91440"/>
          </a:xfrm>
          <a:prstGeom prst="roundRect">
            <a:avLst>
              <a:gd name="adj" fmla="val 95600"/>
            </a:avLst>
          </a:prstGeom>
          <a:solidFill>
            <a:srgbClr val="2B0AFF"/>
          </a:solidFill>
        </p:spPr>
      </p:sp>
      <p:sp>
        <p:nvSpPr>
          <p:cNvPr id="15" name="Shape 13"/>
          <p:cNvSpPr/>
          <p:nvPr/>
        </p:nvSpPr>
        <p:spPr>
          <a:xfrm>
            <a:off x="7003018" y="2208728"/>
            <a:ext cx="624364" cy="624364"/>
          </a:xfrm>
          <a:prstGeom prst="roundRect">
            <a:avLst>
              <a:gd name="adj" fmla="val 146453"/>
            </a:avLst>
          </a:prstGeom>
          <a:solidFill>
            <a:srgbClr val="2B0AFF"/>
          </a:solidFill>
        </p:spPr>
      </p:sp>
      <p:sp>
        <p:nvSpPr>
          <p:cNvPr id="16" name="Text 14"/>
          <p:cNvSpPr/>
          <p:nvPr/>
        </p:nvSpPr>
        <p:spPr>
          <a:xfrm>
            <a:off x="7190303" y="2364819"/>
            <a:ext cx="249674" cy="312182"/>
          </a:xfrm>
          <a:prstGeom prst="rect">
            <a:avLst/>
          </a:prstGeom>
          <a:noFill/>
        </p:spPr>
        <p:txBody>
          <a:bodyPr wrap="none" lIns="0" tIns="0" rIns="0" bIns="0" rtlCol="0" anchor="t"/>
          <a:lstStyle/>
          <a:p>
            <a:pPr marL="0" indent="0" algn="l">
              <a:lnSpc>
                <a:spcPts val="3100"/>
              </a:lnSpc>
              <a:buNone/>
            </a:pPr>
            <a:r>
              <a:rPr lang="en-US" sz="1950" b="1" dirty="0">
                <a:solidFill>
                  <a:srgbClr val="FFFFFF"/>
                </a:solidFill>
                <a:latin typeface="Inter Bold" pitchFamily="34" charset="0"/>
                <a:ea typeface="Inter Bold" pitchFamily="34" charset="-122"/>
                <a:cs typeface="Inter Bold" pitchFamily="34" charset="-120"/>
              </a:rPr>
              <a:t>2</a:t>
            </a:r>
            <a:endParaRPr lang="en-US" sz="1950" dirty="0"/>
          </a:p>
        </p:txBody>
      </p:sp>
      <p:sp>
        <p:nvSpPr>
          <p:cNvPr id="17" name="Text 15"/>
          <p:cNvSpPr/>
          <p:nvPr/>
        </p:nvSpPr>
        <p:spPr>
          <a:xfrm>
            <a:off x="5419963" y="3041213"/>
            <a:ext cx="2601635" cy="325160"/>
          </a:xfrm>
          <a:prstGeom prst="rect">
            <a:avLst/>
          </a:prstGeom>
          <a:noFill/>
        </p:spPr>
        <p:txBody>
          <a:bodyPr wrap="none" lIns="0" tIns="0" rIns="0" bIns="0" rtlCol="0" anchor="t"/>
          <a:lstStyle/>
          <a:p>
            <a:pPr marL="0" indent="0" algn="l">
              <a:lnSpc>
                <a:spcPts val="2550"/>
              </a:lnSpc>
              <a:buNone/>
            </a:pPr>
            <a:r>
              <a:rPr lang="en-US" sz="2000" b="1" dirty="0">
                <a:solidFill>
                  <a:srgbClr val="E5E0DF"/>
                </a:solidFill>
                <a:latin typeface="Inter Bold" pitchFamily="34" charset="0"/>
                <a:ea typeface="Inter Bold" pitchFamily="34" charset="-122"/>
                <a:cs typeface="Inter Bold" pitchFamily="34" charset="-120"/>
              </a:rPr>
              <a:t>Question 2</a:t>
            </a:r>
            <a:endParaRPr lang="en-US" sz="2000" dirty="0"/>
          </a:p>
        </p:txBody>
      </p:sp>
      <p:sp>
        <p:nvSpPr>
          <p:cNvPr id="18" name="Text 16"/>
          <p:cNvSpPr/>
          <p:nvPr/>
        </p:nvSpPr>
        <p:spPr>
          <a:xfrm>
            <a:off x="5419963" y="3491151"/>
            <a:ext cx="3790474" cy="1331595"/>
          </a:xfrm>
          <a:prstGeom prst="rect">
            <a:avLst/>
          </a:prstGeom>
          <a:noFill/>
        </p:spPr>
        <p:txBody>
          <a:bodyPr wrap="square" lIns="0" tIns="0" rIns="0" bIns="0" rtlCol="0" anchor="t"/>
          <a:lstStyle/>
          <a:p>
            <a:pPr marL="0" indent="0" algn="l">
              <a:lnSpc>
                <a:spcPts val="2600"/>
              </a:lnSpc>
              <a:buNone/>
            </a:pPr>
            <a:r>
              <a:rPr lang="en-US" sz="1600" dirty="0">
                <a:solidFill>
                  <a:srgbClr val="E5E0DF"/>
                </a:solidFill>
                <a:latin typeface="Inter" pitchFamily="34" charset="0"/>
                <a:ea typeface="Inter" pitchFamily="34" charset="-122"/>
                <a:cs typeface="Inter" pitchFamily="34" charset="-120"/>
              </a:rPr>
              <a:t>An email from a known colleague has an attachment titled "Urgent_Invoice.zip". What should you do?</a:t>
            </a:r>
            <a:endParaRPr lang="en-US" sz="1600" dirty="0"/>
          </a:p>
        </p:txBody>
      </p:sp>
      <p:sp>
        <p:nvSpPr>
          <p:cNvPr id="19" name="Text 17"/>
          <p:cNvSpPr/>
          <p:nvPr/>
        </p:nvSpPr>
        <p:spPr>
          <a:xfrm>
            <a:off x="5419963" y="4947523"/>
            <a:ext cx="3790474" cy="665798"/>
          </a:xfrm>
          <a:prstGeom prst="rect">
            <a:avLst/>
          </a:prstGeom>
          <a:noFill/>
        </p:spPr>
        <p:txBody>
          <a:bodyPr wrap="square" lIns="0" tIns="0" rIns="0" bIns="0" rtlCol="0" anchor="t"/>
          <a:lstStyle/>
          <a:p>
            <a:pPr marL="342900" indent="-342900" algn="l">
              <a:lnSpc>
                <a:spcPts val="2600"/>
              </a:lnSpc>
              <a:buSzPct val="100000"/>
              <a:buChar char="•"/>
            </a:pPr>
            <a:r>
              <a:rPr lang="en-US" sz="1600" dirty="0">
                <a:solidFill>
                  <a:srgbClr val="E5E0DF"/>
                </a:solidFill>
                <a:latin typeface="Inter" pitchFamily="34" charset="0"/>
                <a:ea typeface="Inter" pitchFamily="34" charset="-122"/>
                <a:cs typeface="Inter" pitchFamily="34" charset="-120"/>
              </a:rPr>
              <a:t>Open the attachment to see the invoice.</a:t>
            </a:r>
            <a:endParaRPr lang="en-US" sz="1600" dirty="0"/>
          </a:p>
        </p:txBody>
      </p:sp>
      <p:sp>
        <p:nvSpPr>
          <p:cNvPr id="20" name="Text 18"/>
          <p:cNvSpPr/>
          <p:nvPr/>
        </p:nvSpPr>
        <p:spPr>
          <a:xfrm>
            <a:off x="5419963" y="5686068"/>
            <a:ext cx="3790474" cy="998696"/>
          </a:xfrm>
          <a:prstGeom prst="rect">
            <a:avLst/>
          </a:prstGeom>
          <a:noFill/>
        </p:spPr>
        <p:txBody>
          <a:bodyPr wrap="square" lIns="0" tIns="0" rIns="0" bIns="0" rtlCol="0" anchor="t"/>
          <a:lstStyle/>
          <a:p>
            <a:pPr marL="342900" indent="-342900" algn="l">
              <a:lnSpc>
                <a:spcPts val="2600"/>
              </a:lnSpc>
              <a:buSzPct val="100000"/>
              <a:buChar char="•"/>
            </a:pPr>
            <a:r>
              <a:rPr lang="en-US" sz="1600" dirty="0">
                <a:solidFill>
                  <a:srgbClr val="E5E0DF"/>
                </a:solidFill>
                <a:latin typeface="Inter" pitchFamily="34" charset="0"/>
                <a:ea typeface="Inter" pitchFamily="34" charset="-122"/>
                <a:cs typeface="Inter" pitchFamily="34" charset="-120"/>
              </a:rPr>
              <a:t>Ask your colleague if they sent the attachment via another communication method.</a:t>
            </a:r>
            <a:endParaRPr lang="en-US" sz="1600" dirty="0"/>
          </a:p>
        </p:txBody>
      </p:sp>
      <p:sp>
        <p:nvSpPr>
          <p:cNvPr id="21" name="Text 19"/>
          <p:cNvSpPr/>
          <p:nvPr/>
        </p:nvSpPr>
        <p:spPr>
          <a:xfrm>
            <a:off x="5419963" y="6757511"/>
            <a:ext cx="3790474" cy="665798"/>
          </a:xfrm>
          <a:prstGeom prst="rect">
            <a:avLst/>
          </a:prstGeom>
          <a:noFill/>
        </p:spPr>
        <p:txBody>
          <a:bodyPr wrap="square" lIns="0" tIns="0" rIns="0" bIns="0" rtlCol="0" anchor="t"/>
          <a:lstStyle/>
          <a:p>
            <a:pPr marL="342900" indent="-342900" algn="l">
              <a:lnSpc>
                <a:spcPts val="2600"/>
              </a:lnSpc>
              <a:buSzPct val="100000"/>
              <a:buChar char="•"/>
            </a:pPr>
            <a:r>
              <a:rPr lang="en-US" sz="1600" dirty="0">
                <a:solidFill>
                  <a:srgbClr val="E5E0DF"/>
                </a:solidFill>
                <a:latin typeface="Inter" pitchFamily="34" charset="0"/>
                <a:ea typeface="Inter" pitchFamily="34" charset="-122"/>
                <a:cs typeface="Inter" pitchFamily="34" charset="-120"/>
              </a:rPr>
              <a:t>Forward the email to IT and delete it.</a:t>
            </a:r>
            <a:endParaRPr lang="en-US" sz="1600" dirty="0"/>
          </a:p>
        </p:txBody>
      </p:sp>
      <p:sp>
        <p:nvSpPr>
          <p:cNvPr id="22" name="Shape 20"/>
          <p:cNvSpPr/>
          <p:nvPr/>
        </p:nvSpPr>
        <p:spPr>
          <a:xfrm>
            <a:off x="9649539" y="2520910"/>
            <a:ext cx="4252436" cy="5133380"/>
          </a:xfrm>
          <a:prstGeom prst="roundRect">
            <a:avLst>
              <a:gd name="adj" fmla="val 2580"/>
            </a:avLst>
          </a:prstGeom>
          <a:solidFill>
            <a:srgbClr val="272525"/>
          </a:solidFill>
        </p:spPr>
      </p:sp>
      <p:sp>
        <p:nvSpPr>
          <p:cNvPr id="23" name="Shape 21"/>
          <p:cNvSpPr/>
          <p:nvPr/>
        </p:nvSpPr>
        <p:spPr>
          <a:xfrm>
            <a:off x="9649539" y="2498050"/>
            <a:ext cx="4252436" cy="91440"/>
          </a:xfrm>
          <a:prstGeom prst="roundRect">
            <a:avLst>
              <a:gd name="adj" fmla="val 95600"/>
            </a:avLst>
          </a:prstGeom>
          <a:solidFill>
            <a:srgbClr val="2B0AFF"/>
          </a:solidFill>
        </p:spPr>
      </p:sp>
      <p:sp>
        <p:nvSpPr>
          <p:cNvPr id="24" name="Shape 22"/>
          <p:cNvSpPr/>
          <p:nvPr/>
        </p:nvSpPr>
        <p:spPr>
          <a:xfrm>
            <a:off x="11463576" y="2208728"/>
            <a:ext cx="624364" cy="624364"/>
          </a:xfrm>
          <a:prstGeom prst="roundRect">
            <a:avLst>
              <a:gd name="adj" fmla="val 146453"/>
            </a:avLst>
          </a:prstGeom>
          <a:solidFill>
            <a:srgbClr val="2B0AFF"/>
          </a:solidFill>
        </p:spPr>
      </p:sp>
      <p:sp>
        <p:nvSpPr>
          <p:cNvPr id="25" name="Text 23"/>
          <p:cNvSpPr/>
          <p:nvPr/>
        </p:nvSpPr>
        <p:spPr>
          <a:xfrm>
            <a:off x="11650861" y="2364819"/>
            <a:ext cx="249674" cy="312182"/>
          </a:xfrm>
          <a:prstGeom prst="rect">
            <a:avLst/>
          </a:prstGeom>
          <a:noFill/>
        </p:spPr>
        <p:txBody>
          <a:bodyPr wrap="none" lIns="0" tIns="0" rIns="0" bIns="0" rtlCol="0" anchor="t"/>
          <a:lstStyle/>
          <a:p>
            <a:pPr marL="0" indent="0" algn="l">
              <a:lnSpc>
                <a:spcPts val="3100"/>
              </a:lnSpc>
              <a:buNone/>
            </a:pPr>
            <a:r>
              <a:rPr lang="en-US" sz="1950" b="1" dirty="0">
                <a:solidFill>
                  <a:srgbClr val="FFFFFF"/>
                </a:solidFill>
                <a:latin typeface="Inter Bold" pitchFamily="34" charset="0"/>
                <a:ea typeface="Inter Bold" pitchFamily="34" charset="-122"/>
                <a:cs typeface="Inter Bold" pitchFamily="34" charset="-120"/>
              </a:rPr>
              <a:t>3</a:t>
            </a:r>
            <a:endParaRPr lang="en-US" sz="1950" dirty="0"/>
          </a:p>
        </p:txBody>
      </p:sp>
      <p:sp>
        <p:nvSpPr>
          <p:cNvPr id="26" name="Text 24"/>
          <p:cNvSpPr/>
          <p:nvPr/>
        </p:nvSpPr>
        <p:spPr>
          <a:xfrm>
            <a:off x="9880521" y="3041213"/>
            <a:ext cx="2601635" cy="325160"/>
          </a:xfrm>
          <a:prstGeom prst="rect">
            <a:avLst/>
          </a:prstGeom>
          <a:noFill/>
        </p:spPr>
        <p:txBody>
          <a:bodyPr wrap="none" lIns="0" tIns="0" rIns="0" bIns="0" rtlCol="0" anchor="t"/>
          <a:lstStyle/>
          <a:p>
            <a:pPr marL="0" indent="0" algn="l">
              <a:lnSpc>
                <a:spcPts val="2550"/>
              </a:lnSpc>
              <a:buNone/>
            </a:pPr>
            <a:r>
              <a:rPr lang="en-US" sz="2000" b="1" dirty="0">
                <a:solidFill>
                  <a:srgbClr val="E5E0DF"/>
                </a:solidFill>
                <a:latin typeface="Inter Bold" pitchFamily="34" charset="0"/>
                <a:ea typeface="Inter Bold" pitchFamily="34" charset="-122"/>
                <a:cs typeface="Inter Bold" pitchFamily="34" charset="-120"/>
              </a:rPr>
              <a:t>Question 3</a:t>
            </a:r>
            <a:endParaRPr lang="en-US" sz="2000" dirty="0"/>
          </a:p>
        </p:txBody>
      </p:sp>
      <p:sp>
        <p:nvSpPr>
          <p:cNvPr id="27" name="Text 25"/>
          <p:cNvSpPr/>
          <p:nvPr/>
        </p:nvSpPr>
        <p:spPr>
          <a:xfrm>
            <a:off x="9880521" y="3491151"/>
            <a:ext cx="3790474" cy="1664494"/>
          </a:xfrm>
          <a:prstGeom prst="rect">
            <a:avLst/>
          </a:prstGeom>
          <a:noFill/>
        </p:spPr>
        <p:txBody>
          <a:bodyPr wrap="square" lIns="0" tIns="0" rIns="0" bIns="0" rtlCol="0" anchor="t"/>
          <a:lstStyle/>
          <a:p>
            <a:pPr marL="0" indent="0" algn="l">
              <a:lnSpc>
                <a:spcPts val="2600"/>
              </a:lnSpc>
              <a:buNone/>
            </a:pPr>
            <a:r>
              <a:rPr lang="en-US" sz="1600" dirty="0">
                <a:solidFill>
                  <a:srgbClr val="E5E0DF"/>
                </a:solidFill>
                <a:latin typeface="Inter" pitchFamily="34" charset="0"/>
                <a:ea typeface="Inter" pitchFamily="34" charset="-122"/>
                <a:cs typeface="Inter" pitchFamily="34" charset="-120"/>
              </a:rPr>
              <a:t>You are browsing online and notice a website address starts with "http://" instead of "https://". Should you proceed with entering sensitive information?</a:t>
            </a:r>
            <a:endParaRPr lang="en-US" sz="1600" dirty="0"/>
          </a:p>
        </p:txBody>
      </p:sp>
      <p:sp>
        <p:nvSpPr>
          <p:cNvPr id="28" name="Text 26"/>
          <p:cNvSpPr/>
          <p:nvPr/>
        </p:nvSpPr>
        <p:spPr>
          <a:xfrm>
            <a:off x="9880521" y="5280422"/>
            <a:ext cx="3790474" cy="332899"/>
          </a:xfrm>
          <a:prstGeom prst="rect">
            <a:avLst/>
          </a:prstGeom>
          <a:noFill/>
        </p:spPr>
        <p:txBody>
          <a:bodyPr wrap="none" lIns="0" tIns="0" rIns="0" bIns="0" rtlCol="0" anchor="t"/>
          <a:lstStyle/>
          <a:p>
            <a:pPr marL="342900" indent="-342900" algn="l">
              <a:lnSpc>
                <a:spcPts val="2600"/>
              </a:lnSpc>
              <a:buSzPct val="100000"/>
              <a:buChar char="•"/>
            </a:pPr>
            <a:r>
              <a:rPr lang="en-US" sz="1600" dirty="0">
                <a:solidFill>
                  <a:srgbClr val="E5E0DF"/>
                </a:solidFill>
                <a:latin typeface="Inter" pitchFamily="34" charset="0"/>
                <a:ea typeface="Inter" pitchFamily="34" charset="-122"/>
                <a:cs typeface="Inter" pitchFamily="34" charset="-120"/>
              </a:rPr>
              <a:t>Yes, if the website looks legitimate.</a:t>
            </a:r>
            <a:endParaRPr lang="en-US" sz="1600" dirty="0"/>
          </a:p>
        </p:txBody>
      </p:sp>
      <p:sp>
        <p:nvSpPr>
          <p:cNvPr id="29" name="Text 27"/>
          <p:cNvSpPr/>
          <p:nvPr/>
        </p:nvSpPr>
        <p:spPr>
          <a:xfrm>
            <a:off x="9880521" y="5686068"/>
            <a:ext cx="3790474" cy="665798"/>
          </a:xfrm>
          <a:prstGeom prst="rect">
            <a:avLst/>
          </a:prstGeom>
          <a:noFill/>
        </p:spPr>
        <p:txBody>
          <a:bodyPr wrap="square" lIns="0" tIns="0" rIns="0" bIns="0" rtlCol="0" anchor="t"/>
          <a:lstStyle/>
          <a:p>
            <a:pPr marL="342900" indent="-342900" algn="l">
              <a:lnSpc>
                <a:spcPts val="2600"/>
              </a:lnSpc>
              <a:buSzPct val="100000"/>
              <a:buChar char="•"/>
            </a:pPr>
            <a:r>
              <a:rPr lang="en-US" sz="1600" dirty="0">
                <a:solidFill>
                  <a:srgbClr val="E5E0DF"/>
                </a:solidFill>
                <a:latin typeface="Inter" pitchFamily="34" charset="0"/>
                <a:ea typeface="Inter" pitchFamily="34" charset="-122"/>
                <a:cs typeface="Inter" pitchFamily="34" charset="-120"/>
              </a:rPr>
              <a:t>No, always look for "https://" for secure transactions.</a:t>
            </a:r>
            <a:endParaRPr lang="en-US" sz="1600" dirty="0"/>
          </a:p>
        </p:txBody>
      </p:sp>
      <p:sp>
        <p:nvSpPr>
          <p:cNvPr id="30" name="Text 28"/>
          <p:cNvSpPr/>
          <p:nvPr/>
        </p:nvSpPr>
        <p:spPr>
          <a:xfrm>
            <a:off x="9880521" y="6424613"/>
            <a:ext cx="3790474" cy="332899"/>
          </a:xfrm>
          <a:prstGeom prst="rect">
            <a:avLst/>
          </a:prstGeom>
          <a:noFill/>
        </p:spPr>
        <p:txBody>
          <a:bodyPr wrap="none" lIns="0" tIns="0" rIns="0" bIns="0" rtlCol="0" anchor="t"/>
          <a:lstStyle/>
          <a:p>
            <a:pPr marL="342900" indent="-342900" algn="l">
              <a:lnSpc>
                <a:spcPts val="2600"/>
              </a:lnSpc>
              <a:buSzPct val="100000"/>
              <a:buChar char="•"/>
            </a:pPr>
            <a:r>
              <a:rPr lang="en-US" sz="1600" dirty="0">
                <a:solidFill>
                  <a:srgbClr val="E5E0DF"/>
                </a:solidFill>
                <a:latin typeface="Inter" pitchFamily="34" charset="0"/>
                <a:ea typeface="Inter" pitchFamily="34" charset="-122"/>
                <a:cs typeface="Inter" pitchFamily="34" charset="-120"/>
              </a:rPr>
              <a:t>Only if it's a website you trust.</a:t>
            </a:r>
            <a:endParaRPr lang="en-US" sz="16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55333" y="1111091"/>
            <a:ext cx="7633335" cy="1348978"/>
          </a:xfrm>
          <a:prstGeom prst="rect">
            <a:avLst/>
          </a:prstGeom>
          <a:noFill/>
        </p:spPr>
        <p:txBody>
          <a:bodyPr wrap="square" lIns="0" tIns="0" rIns="0" bIns="0" rtlCol="0" anchor="t"/>
          <a:lstStyle/>
          <a:p>
            <a:pPr marL="0" indent="0" algn="l">
              <a:lnSpc>
                <a:spcPts val="5300"/>
              </a:lnSpc>
              <a:buNone/>
            </a:pPr>
            <a:r>
              <a:rPr lang="en-US" sz="4200" b="1" dirty="0">
                <a:solidFill>
                  <a:srgbClr val="FFFFFF"/>
                </a:solidFill>
                <a:latin typeface="Inter Bold" pitchFamily="34" charset="0"/>
                <a:ea typeface="Inter Bold" pitchFamily="34" charset="-122"/>
                <a:cs typeface="Inter Bold" pitchFamily="34" charset="-120"/>
              </a:rPr>
              <a:t>Key Takeaways: Don't Get Hooked!</a:t>
            </a:r>
            <a:endParaRPr lang="en-US" sz="4200" dirty="0"/>
          </a:p>
        </p:txBody>
      </p:sp>
      <p:pic>
        <p:nvPicPr>
          <p:cNvPr id="4" name="Image 1" descr="preencoded.png"/>
          <p:cNvPicPr>
            <a:picLocks noChangeAspect="1"/>
          </p:cNvPicPr>
          <p:nvPr/>
        </p:nvPicPr>
        <p:blipFill>
          <a:blip r:embed="rId2"/>
          <a:stretch>
            <a:fillRect/>
          </a:stretch>
        </p:blipFill>
        <p:spPr>
          <a:xfrm>
            <a:off x="836176" y="2750106"/>
            <a:ext cx="323731" cy="404574"/>
          </a:xfrm>
          <a:prstGeom prst="rect">
            <a:avLst/>
          </a:prstGeom>
        </p:spPr>
      </p:pic>
      <p:sp>
        <p:nvSpPr>
          <p:cNvPr id="5" name="Text 1"/>
          <p:cNvSpPr/>
          <p:nvPr/>
        </p:nvSpPr>
        <p:spPr>
          <a:xfrm>
            <a:off x="1456611" y="2783800"/>
            <a:ext cx="2697837" cy="337185"/>
          </a:xfrm>
          <a:prstGeom prst="rect">
            <a:avLst/>
          </a:prstGeom>
          <a:noFill/>
        </p:spPr>
        <p:txBody>
          <a:bodyPr wrap="none" lIns="0" tIns="0" rIns="0" bIns="0" rtlCol="0" anchor="t"/>
          <a:lstStyle/>
          <a:p>
            <a:pPr marL="0" indent="0" algn="l">
              <a:lnSpc>
                <a:spcPts val="2650"/>
              </a:lnSpc>
              <a:buNone/>
            </a:pPr>
            <a:r>
              <a:rPr lang="en-US" sz="2100" b="1" dirty="0">
                <a:solidFill>
                  <a:srgbClr val="E5E0DF"/>
                </a:solidFill>
                <a:latin typeface="Inter Bold" pitchFamily="34" charset="0"/>
                <a:ea typeface="Inter Bold" pitchFamily="34" charset="-122"/>
                <a:cs typeface="Inter Bold" pitchFamily="34" charset="-120"/>
              </a:rPr>
              <a:t>Be Skeptical</a:t>
            </a:r>
            <a:endParaRPr lang="en-US" sz="2100" dirty="0"/>
          </a:p>
        </p:txBody>
      </p:sp>
      <p:sp>
        <p:nvSpPr>
          <p:cNvPr id="6" name="Text 2"/>
          <p:cNvSpPr/>
          <p:nvPr/>
        </p:nvSpPr>
        <p:spPr>
          <a:xfrm>
            <a:off x="1456611" y="3250406"/>
            <a:ext cx="6932057" cy="690563"/>
          </a:xfrm>
          <a:prstGeom prst="rect">
            <a:avLst/>
          </a:prstGeom>
          <a:noFill/>
        </p:spPr>
        <p:txBody>
          <a:bodyPr wrap="square" lIns="0" tIns="0" rIns="0" bIns="0" rtlCol="0" anchor="t"/>
          <a:lstStyle/>
          <a:p>
            <a:pPr marL="0" indent="0" algn="l">
              <a:lnSpc>
                <a:spcPts val="2700"/>
              </a:lnSpc>
              <a:buNone/>
            </a:pPr>
            <a:r>
              <a:rPr lang="en-US" sz="1650" dirty="0">
                <a:solidFill>
                  <a:srgbClr val="E5E0DF"/>
                </a:solidFill>
                <a:latin typeface="Inter" pitchFamily="34" charset="0"/>
                <a:ea typeface="Inter" pitchFamily="34" charset="-122"/>
                <a:cs typeface="Inter" pitchFamily="34" charset="-120"/>
              </a:rPr>
              <a:t>Always approach unexpected emails or messages with a healthy dose of suspicion, especially if they ask for personal information.</a:t>
            </a:r>
            <a:endParaRPr lang="en-US" sz="1650" dirty="0"/>
          </a:p>
        </p:txBody>
      </p:sp>
      <p:pic>
        <p:nvPicPr>
          <p:cNvPr id="7" name="Image 2" descr="preencoded.png"/>
          <p:cNvPicPr>
            <a:picLocks noChangeAspect="1"/>
          </p:cNvPicPr>
          <p:nvPr/>
        </p:nvPicPr>
        <p:blipFill>
          <a:blip r:embed="rId2"/>
          <a:stretch>
            <a:fillRect/>
          </a:stretch>
        </p:blipFill>
        <p:spPr>
          <a:xfrm>
            <a:off x="836176" y="4338876"/>
            <a:ext cx="323731" cy="404574"/>
          </a:xfrm>
          <a:prstGeom prst="rect">
            <a:avLst/>
          </a:prstGeom>
        </p:spPr>
      </p:pic>
      <p:sp>
        <p:nvSpPr>
          <p:cNvPr id="8" name="Text 3"/>
          <p:cNvSpPr/>
          <p:nvPr/>
        </p:nvSpPr>
        <p:spPr>
          <a:xfrm>
            <a:off x="1456611" y="4372570"/>
            <a:ext cx="2814280" cy="337185"/>
          </a:xfrm>
          <a:prstGeom prst="rect">
            <a:avLst/>
          </a:prstGeom>
          <a:noFill/>
        </p:spPr>
        <p:txBody>
          <a:bodyPr wrap="none" lIns="0" tIns="0" rIns="0" bIns="0" rtlCol="0" anchor="t"/>
          <a:lstStyle/>
          <a:p>
            <a:pPr marL="0" indent="0" algn="l">
              <a:lnSpc>
                <a:spcPts val="2650"/>
              </a:lnSpc>
              <a:buNone/>
            </a:pPr>
            <a:r>
              <a:rPr lang="en-US" sz="2100" b="1" dirty="0">
                <a:solidFill>
                  <a:srgbClr val="E5E0DF"/>
                </a:solidFill>
                <a:latin typeface="Inter Bold" pitchFamily="34" charset="0"/>
                <a:ea typeface="Inter Bold" pitchFamily="34" charset="-122"/>
                <a:cs typeface="Inter Bold" pitchFamily="34" charset="-120"/>
              </a:rPr>
              <a:t>Verify Before You Act</a:t>
            </a:r>
            <a:endParaRPr lang="en-US" sz="2100" dirty="0"/>
          </a:p>
        </p:txBody>
      </p:sp>
      <p:sp>
        <p:nvSpPr>
          <p:cNvPr id="9" name="Text 4"/>
          <p:cNvSpPr/>
          <p:nvPr/>
        </p:nvSpPr>
        <p:spPr>
          <a:xfrm>
            <a:off x="1456611" y="4839176"/>
            <a:ext cx="6932057" cy="690563"/>
          </a:xfrm>
          <a:prstGeom prst="rect">
            <a:avLst/>
          </a:prstGeom>
          <a:noFill/>
        </p:spPr>
        <p:txBody>
          <a:bodyPr wrap="square" lIns="0" tIns="0" rIns="0" bIns="0" rtlCol="0" anchor="t"/>
          <a:lstStyle/>
          <a:p>
            <a:pPr marL="0" indent="0" algn="l">
              <a:lnSpc>
                <a:spcPts val="2700"/>
              </a:lnSpc>
              <a:buNone/>
            </a:pPr>
            <a:r>
              <a:rPr lang="en-US" sz="1650" dirty="0">
                <a:solidFill>
                  <a:srgbClr val="E5E0DF"/>
                </a:solidFill>
                <a:latin typeface="Inter" pitchFamily="34" charset="0"/>
                <a:ea typeface="Inter" pitchFamily="34" charset="-122"/>
                <a:cs typeface="Inter" pitchFamily="34" charset="-120"/>
              </a:rPr>
              <a:t>Cross-reference information using official channels. If in doubt, contact the sender directly via a known phone number or website.</a:t>
            </a:r>
            <a:endParaRPr lang="en-US" sz="1650" dirty="0"/>
          </a:p>
        </p:txBody>
      </p:sp>
      <p:pic>
        <p:nvPicPr>
          <p:cNvPr id="10" name="Image 3" descr="preencoded.png"/>
          <p:cNvPicPr>
            <a:picLocks noChangeAspect="1"/>
          </p:cNvPicPr>
          <p:nvPr/>
        </p:nvPicPr>
        <p:blipFill>
          <a:blip r:embed="rId2"/>
          <a:stretch>
            <a:fillRect/>
          </a:stretch>
        </p:blipFill>
        <p:spPr>
          <a:xfrm>
            <a:off x="836176" y="5927646"/>
            <a:ext cx="323731" cy="404574"/>
          </a:xfrm>
          <a:prstGeom prst="rect">
            <a:avLst/>
          </a:prstGeom>
        </p:spPr>
      </p:pic>
      <p:sp>
        <p:nvSpPr>
          <p:cNvPr id="11" name="Text 5"/>
          <p:cNvSpPr/>
          <p:nvPr/>
        </p:nvSpPr>
        <p:spPr>
          <a:xfrm>
            <a:off x="1456611" y="5961340"/>
            <a:ext cx="2697837" cy="337185"/>
          </a:xfrm>
          <a:prstGeom prst="rect">
            <a:avLst/>
          </a:prstGeom>
          <a:noFill/>
        </p:spPr>
        <p:txBody>
          <a:bodyPr wrap="none" lIns="0" tIns="0" rIns="0" bIns="0" rtlCol="0" anchor="t"/>
          <a:lstStyle/>
          <a:p>
            <a:pPr marL="0" indent="0" algn="l">
              <a:lnSpc>
                <a:spcPts val="2650"/>
              </a:lnSpc>
              <a:buNone/>
            </a:pPr>
            <a:r>
              <a:rPr lang="en-US" sz="2100" b="1" dirty="0">
                <a:solidFill>
                  <a:srgbClr val="E5E0DF"/>
                </a:solidFill>
                <a:latin typeface="Inter Bold" pitchFamily="34" charset="0"/>
                <a:ea typeface="Inter Bold" pitchFamily="34" charset="-122"/>
                <a:cs typeface="Inter Bold" pitchFamily="34" charset="-120"/>
              </a:rPr>
              <a:t>Report Suspicions</a:t>
            </a:r>
            <a:endParaRPr lang="en-US" sz="2100" dirty="0"/>
          </a:p>
        </p:txBody>
      </p:sp>
      <p:sp>
        <p:nvSpPr>
          <p:cNvPr id="12" name="Text 6"/>
          <p:cNvSpPr/>
          <p:nvPr/>
        </p:nvSpPr>
        <p:spPr>
          <a:xfrm>
            <a:off x="1456611" y="6427946"/>
            <a:ext cx="6932057" cy="690563"/>
          </a:xfrm>
          <a:prstGeom prst="rect">
            <a:avLst/>
          </a:prstGeom>
          <a:noFill/>
        </p:spPr>
        <p:txBody>
          <a:bodyPr wrap="square" lIns="0" tIns="0" rIns="0" bIns="0" rtlCol="0" anchor="t"/>
          <a:lstStyle/>
          <a:p>
            <a:pPr marL="0" indent="0" algn="l">
              <a:lnSpc>
                <a:spcPts val="2700"/>
              </a:lnSpc>
              <a:buNone/>
            </a:pPr>
            <a:r>
              <a:rPr lang="en-US" sz="1650" dirty="0">
                <a:solidFill>
                  <a:srgbClr val="E5E0DF"/>
                </a:solidFill>
                <a:latin typeface="Inter" pitchFamily="34" charset="0"/>
                <a:ea typeface="Inter" pitchFamily="34" charset="-122"/>
                <a:cs typeface="Inter" pitchFamily="34" charset="-120"/>
              </a:rPr>
              <a:t>If you suspect a phishing attempt, report it to your organisation's IT security team immediately. This helps protect everyone.</a:t>
            </a:r>
            <a:endParaRPr lang="en-US" sz="16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107430" y="764143"/>
            <a:ext cx="7471886" cy="554474"/>
          </a:xfrm>
          <a:prstGeom prst="rect">
            <a:avLst/>
          </a:prstGeom>
          <a:noFill/>
        </p:spPr>
        <p:txBody>
          <a:bodyPr wrap="none" lIns="0" tIns="0" rIns="0" bIns="0" rtlCol="0" anchor="t"/>
          <a:lstStyle/>
          <a:p>
            <a:pPr marL="0" indent="0" algn="l">
              <a:lnSpc>
                <a:spcPts val="4350"/>
              </a:lnSpc>
              <a:buNone/>
            </a:pPr>
            <a:r>
              <a:rPr lang="en-US" sz="3450" b="1" dirty="0">
                <a:solidFill>
                  <a:srgbClr val="FFFFFF"/>
                </a:solidFill>
                <a:latin typeface="Inter Bold" pitchFamily="34" charset="0"/>
                <a:ea typeface="Inter Bold" pitchFamily="34" charset="-122"/>
                <a:cs typeface="Inter Bold" pitchFamily="34" charset="-120"/>
              </a:rPr>
              <a:t>Staying Ahead of Evolving Threats</a:t>
            </a:r>
            <a:endParaRPr lang="en-US" sz="3450" dirty="0"/>
          </a:p>
        </p:txBody>
      </p:sp>
      <p:sp>
        <p:nvSpPr>
          <p:cNvPr id="4" name="Text 1"/>
          <p:cNvSpPr/>
          <p:nvPr/>
        </p:nvSpPr>
        <p:spPr>
          <a:xfrm>
            <a:off x="6107430" y="1584722"/>
            <a:ext cx="7901940" cy="567690"/>
          </a:xfrm>
          <a:prstGeom prst="rect">
            <a:avLst/>
          </a:prstGeom>
          <a:noFill/>
        </p:spPr>
        <p:txBody>
          <a:bodyPr wrap="square" lIns="0" tIns="0" rIns="0" bIns="0" rtlCol="0" anchor="t"/>
          <a:lstStyle/>
          <a:p>
            <a:pPr marL="0" indent="0" algn="l">
              <a:lnSpc>
                <a:spcPts val="2200"/>
              </a:lnSpc>
              <a:buNone/>
            </a:pPr>
            <a:r>
              <a:rPr lang="en-US" sz="1350" dirty="0">
                <a:solidFill>
                  <a:srgbClr val="E5E0DF"/>
                </a:solidFill>
                <a:latin typeface="Inter" pitchFamily="34" charset="0"/>
                <a:ea typeface="Inter" pitchFamily="34" charset="-122"/>
                <a:cs typeface="Inter" pitchFamily="34" charset="-120"/>
              </a:rPr>
              <a:t>The landscape of phishing is constantly changing. New techniques emerge regularly, making continuous learning vital.</a:t>
            </a:r>
            <a:endParaRPr lang="en-US" sz="1350" dirty="0"/>
          </a:p>
        </p:txBody>
      </p:sp>
      <p:sp>
        <p:nvSpPr>
          <p:cNvPr id="5" name="Shape 2"/>
          <p:cNvSpPr/>
          <p:nvPr/>
        </p:nvSpPr>
        <p:spPr>
          <a:xfrm>
            <a:off x="6306979" y="2351961"/>
            <a:ext cx="22860" cy="5113496"/>
          </a:xfrm>
          <a:prstGeom prst="roundRect">
            <a:avLst>
              <a:gd name="adj" fmla="val 326004"/>
            </a:avLst>
          </a:prstGeom>
          <a:solidFill>
            <a:srgbClr val="2A1999"/>
          </a:solidFill>
        </p:spPr>
      </p:sp>
      <p:sp>
        <p:nvSpPr>
          <p:cNvPr id="6" name="Shape 3"/>
          <p:cNvSpPr/>
          <p:nvPr/>
        </p:nvSpPr>
        <p:spPr>
          <a:xfrm>
            <a:off x="6483727" y="2540079"/>
            <a:ext cx="532209" cy="22860"/>
          </a:xfrm>
          <a:prstGeom prst="roundRect">
            <a:avLst>
              <a:gd name="adj" fmla="val 326004"/>
            </a:avLst>
          </a:prstGeom>
          <a:solidFill>
            <a:srgbClr val="2A1999"/>
          </a:solidFill>
        </p:spPr>
      </p:sp>
      <p:sp>
        <p:nvSpPr>
          <p:cNvPr id="7" name="Shape 4"/>
          <p:cNvSpPr/>
          <p:nvPr/>
        </p:nvSpPr>
        <p:spPr>
          <a:xfrm>
            <a:off x="6107370" y="2351961"/>
            <a:ext cx="399217" cy="399217"/>
          </a:xfrm>
          <a:prstGeom prst="roundRect">
            <a:avLst>
              <a:gd name="adj" fmla="val 18668"/>
            </a:avLst>
          </a:prstGeom>
          <a:solidFill>
            <a:srgbClr val="110080"/>
          </a:solidFill>
          <a:ln w="7620">
            <a:solidFill>
              <a:srgbClr val="2A1999"/>
            </a:solidFill>
            <a:prstDash val="solid"/>
          </a:ln>
        </p:spPr>
      </p:sp>
      <p:sp>
        <p:nvSpPr>
          <p:cNvPr id="8" name="Text 5"/>
          <p:cNvSpPr/>
          <p:nvPr/>
        </p:nvSpPr>
        <p:spPr>
          <a:xfrm>
            <a:off x="6173867" y="2385179"/>
            <a:ext cx="266105" cy="332661"/>
          </a:xfrm>
          <a:prstGeom prst="rect">
            <a:avLst/>
          </a:prstGeom>
          <a:noFill/>
        </p:spPr>
        <p:txBody>
          <a:bodyPr wrap="none" lIns="0" tIns="0" rIns="0" bIns="0" rtlCol="0" anchor="t"/>
          <a:lstStyle/>
          <a:p>
            <a:pPr marL="0" indent="0" algn="ctr">
              <a:lnSpc>
                <a:spcPts val="2050"/>
              </a:lnSpc>
              <a:buNone/>
            </a:pPr>
            <a:r>
              <a:rPr lang="en-US" sz="2050" b="1" dirty="0">
                <a:solidFill>
                  <a:srgbClr val="E5E0DF"/>
                </a:solidFill>
                <a:latin typeface="Inter Bold" pitchFamily="34" charset="0"/>
                <a:ea typeface="Inter Bold" pitchFamily="34" charset="-122"/>
                <a:cs typeface="Inter Bold" pitchFamily="34" charset="-120"/>
              </a:rPr>
              <a:t>1</a:t>
            </a:r>
            <a:endParaRPr lang="en-US" sz="2050" dirty="0"/>
          </a:p>
        </p:txBody>
      </p:sp>
      <p:sp>
        <p:nvSpPr>
          <p:cNvPr id="9" name="Text 6"/>
          <p:cNvSpPr/>
          <p:nvPr/>
        </p:nvSpPr>
        <p:spPr>
          <a:xfrm>
            <a:off x="7194233" y="2412921"/>
            <a:ext cx="2217896" cy="277178"/>
          </a:xfrm>
          <a:prstGeom prst="rect">
            <a:avLst/>
          </a:prstGeom>
          <a:noFill/>
        </p:spPr>
        <p:txBody>
          <a:bodyPr wrap="none" lIns="0" tIns="0" rIns="0" bIns="0" rtlCol="0" anchor="t"/>
          <a:lstStyle/>
          <a:p>
            <a:pPr marL="0" indent="0" algn="l">
              <a:lnSpc>
                <a:spcPts val="2150"/>
              </a:lnSpc>
              <a:buNone/>
            </a:pPr>
            <a:r>
              <a:rPr lang="en-US" sz="1700" b="1" dirty="0">
                <a:solidFill>
                  <a:srgbClr val="E5E0DF"/>
                </a:solidFill>
                <a:latin typeface="Inter Bold" pitchFamily="34" charset="0"/>
                <a:ea typeface="Inter Bold" pitchFamily="34" charset="-122"/>
                <a:cs typeface="Inter Bold" pitchFamily="34" charset="-120"/>
              </a:rPr>
              <a:t>New Attack Vectors</a:t>
            </a:r>
            <a:endParaRPr lang="en-US" sz="1700" dirty="0"/>
          </a:p>
        </p:txBody>
      </p:sp>
      <p:sp>
        <p:nvSpPr>
          <p:cNvPr id="10" name="Text 7"/>
          <p:cNvSpPr/>
          <p:nvPr/>
        </p:nvSpPr>
        <p:spPr>
          <a:xfrm>
            <a:off x="7194233" y="2796540"/>
            <a:ext cx="6815138" cy="567690"/>
          </a:xfrm>
          <a:prstGeom prst="rect">
            <a:avLst/>
          </a:prstGeom>
          <a:noFill/>
        </p:spPr>
        <p:txBody>
          <a:bodyPr wrap="square" lIns="0" tIns="0" rIns="0" bIns="0" rtlCol="0" anchor="t"/>
          <a:lstStyle/>
          <a:p>
            <a:pPr marL="0" indent="0" algn="l">
              <a:lnSpc>
                <a:spcPts val="2200"/>
              </a:lnSpc>
              <a:buNone/>
            </a:pPr>
            <a:r>
              <a:rPr lang="en-US" sz="1350" dirty="0">
                <a:solidFill>
                  <a:srgbClr val="E5E0DF"/>
                </a:solidFill>
                <a:latin typeface="Inter" pitchFamily="34" charset="0"/>
                <a:ea typeface="Inter" pitchFamily="34" charset="-122"/>
                <a:cs typeface="Inter" pitchFamily="34" charset="-120"/>
              </a:rPr>
              <a:t>Phishers adapt to new technologies, targeting SMS (smishing) and voice calls (vishing).</a:t>
            </a:r>
            <a:endParaRPr lang="en-US" sz="1350" dirty="0"/>
          </a:p>
        </p:txBody>
      </p:sp>
      <p:sp>
        <p:nvSpPr>
          <p:cNvPr id="11" name="Shape 8"/>
          <p:cNvSpPr/>
          <p:nvPr/>
        </p:nvSpPr>
        <p:spPr>
          <a:xfrm>
            <a:off x="6483727" y="3907155"/>
            <a:ext cx="532209" cy="22860"/>
          </a:xfrm>
          <a:prstGeom prst="roundRect">
            <a:avLst>
              <a:gd name="adj" fmla="val 326004"/>
            </a:avLst>
          </a:prstGeom>
          <a:solidFill>
            <a:srgbClr val="2A1999"/>
          </a:solidFill>
        </p:spPr>
      </p:sp>
      <p:sp>
        <p:nvSpPr>
          <p:cNvPr id="12" name="Shape 9"/>
          <p:cNvSpPr/>
          <p:nvPr/>
        </p:nvSpPr>
        <p:spPr>
          <a:xfrm>
            <a:off x="6107370" y="3719036"/>
            <a:ext cx="399217" cy="399217"/>
          </a:xfrm>
          <a:prstGeom prst="roundRect">
            <a:avLst>
              <a:gd name="adj" fmla="val 18668"/>
            </a:avLst>
          </a:prstGeom>
          <a:solidFill>
            <a:srgbClr val="110080"/>
          </a:solidFill>
          <a:ln w="7620">
            <a:solidFill>
              <a:srgbClr val="2A1999"/>
            </a:solidFill>
            <a:prstDash val="solid"/>
          </a:ln>
        </p:spPr>
      </p:sp>
      <p:sp>
        <p:nvSpPr>
          <p:cNvPr id="13" name="Text 10"/>
          <p:cNvSpPr/>
          <p:nvPr/>
        </p:nvSpPr>
        <p:spPr>
          <a:xfrm>
            <a:off x="6173867" y="3752255"/>
            <a:ext cx="266105" cy="332661"/>
          </a:xfrm>
          <a:prstGeom prst="rect">
            <a:avLst/>
          </a:prstGeom>
          <a:noFill/>
        </p:spPr>
        <p:txBody>
          <a:bodyPr wrap="none" lIns="0" tIns="0" rIns="0" bIns="0" rtlCol="0" anchor="t"/>
          <a:lstStyle/>
          <a:p>
            <a:pPr marL="0" indent="0" algn="ctr">
              <a:lnSpc>
                <a:spcPts val="2050"/>
              </a:lnSpc>
              <a:buNone/>
            </a:pPr>
            <a:r>
              <a:rPr lang="en-US" sz="2050" b="1" dirty="0">
                <a:solidFill>
                  <a:srgbClr val="E5E0DF"/>
                </a:solidFill>
                <a:latin typeface="Inter Bold" pitchFamily="34" charset="0"/>
                <a:ea typeface="Inter Bold" pitchFamily="34" charset="-122"/>
                <a:cs typeface="Inter Bold" pitchFamily="34" charset="-120"/>
              </a:rPr>
              <a:t>2</a:t>
            </a:r>
            <a:endParaRPr lang="en-US" sz="2050" dirty="0"/>
          </a:p>
        </p:txBody>
      </p:sp>
      <p:sp>
        <p:nvSpPr>
          <p:cNvPr id="14" name="Text 11"/>
          <p:cNvSpPr/>
          <p:nvPr/>
        </p:nvSpPr>
        <p:spPr>
          <a:xfrm>
            <a:off x="7194233" y="3779996"/>
            <a:ext cx="2275046" cy="277178"/>
          </a:xfrm>
          <a:prstGeom prst="rect">
            <a:avLst/>
          </a:prstGeom>
          <a:noFill/>
        </p:spPr>
        <p:txBody>
          <a:bodyPr wrap="none" lIns="0" tIns="0" rIns="0" bIns="0" rtlCol="0" anchor="t"/>
          <a:lstStyle/>
          <a:p>
            <a:pPr marL="0" indent="0" algn="l">
              <a:lnSpc>
                <a:spcPts val="2150"/>
              </a:lnSpc>
              <a:buNone/>
            </a:pPr>
            <a:r>
              <a:rPr lang="en-US" sz="1700" b="1" dirty="0">
                <a:solidFill>
                  <a:srgbClr val="E5E0DF"/>
                </a:solidFill>
                <a:latin typeface="Inter Bold" pitchFamily="34" charset="0"/>
                <a:ea typeface="Inter Bold" pitchFamily="34" charset="-122"/>
                <a:cs typeface="Inter Bold" pitchFamily="34" charset="-120"/>
              </a:rPr>
              <a:t>AI-Powered Phishing</a:t>
            </a:r>
            <a:endParaRPr lang="en-US" sz="1700" dirty="0"/>
          </a:p>
        </p:txBody>
      </p:sp>
      <p:sp>
        <p:nvSpPr>
          <p:cNvPr id="15" name="Text 12"/>
          <p:cNvSpPr/>
          <p:nvPr/>
        </p:nvSpPr>
        <p:spPr>
          <a:xfrm>
            <a:off x="7194233" y="4163616"/>
            <a:ext cx="6815138" cy="567690"/>
          </a:xfrm>
          <a:prstGeom prst="rect">
            <a:avLst/>
          </a:prstGeom>
          <a:noFill/>
        </p:spPr>
        <p:txBody>
          <a:bodyPr wrap="square" lIns="0" tIns="0" rIns="0" bIns="0" rtlCol="0" anchor="t"/>
          <a:lstStyle/>
          <a:p>
            <a:pPr marL="0" indent="0" algn="l">
              <a:lnSpc>
                <a:spcPts val="2200"/>
              </a:lnSpc>
              <a:buNone/>
            </a:pPr>
            <a:r>
              <a:rPr lang="en-US" sz="1350" dirty="0">
                <a:solidFill>
                  <a:srgbClr val="E5E0DF"/>
                </a:solidFill>
                <a:latin typeface="Inter" pitchFamily="34" charset="0"/>
                <a:ea typeface="Inter" pitchFamily="34" charset="-122"/>
                <a:cs typeface="Inter" pitchFamily="34" charset="-120"/>
              </a:rPr>
              <a:t>The rise of AI allows for more convincing and personalised phishing messages, harder to detect.</a:t>
            </a:r>
            <a:endParaRPr lang="en-US" sz="1350" dirty="0"/>
          </a:p>
        </p:txBody>
      </p:sp>
      <p:sp>
        <p:nvSpPr>
          <p:cNvPr id="16" name="Shape 13"/>
          <p:cNvSpPr/>
          <p:nvPr/>
        </p:nvSpPr>
        <p:spPr>
          <a:xfrm>
            <a:off x="6483727" y="5274231"/>
            <a:ext cx="532209" cy="22860"/>
          </a:xfrm>
          <a:prstGeom prst="roundRect">
            <a:avLst>
              <a:gd name="adj" fmla="val 326004"/>
            </a:avLst>
          </a:prstGeom>
          <a:solidFill>
            <a:srgbClr val="2A1999"/>
          </a:solidFill>
        </p:spPr>
      </p:sp>
      <p:sp>
        <p:nvSpPr>
          <p:cNvPr id="17" name="Shape 14"/>
          <p:cNvSpPr/>
          <p:nvPr/>
        </p:nvSpPr>
        <p:spPr>
          <a:xfrm>
            <a:off x="6107370" y="5086112"/>
            <a:ext cx="399217" cy="399217"/>
          </a:xfrm>
          <a:prstGeom prst="roundRect">
            <a:avLst>
              <a:gd name="adj" fmla="val 18668"/>
            </a:avLst>
          </a:prstGeom>
          <a:solidFill>
            <a:srgbClr val="110080"/>
          </a:solidFill>
          <a:ln w="7620">
            <a:solidFill>
              <a:srgbClr val="2A1999"/>
            </a:solidFill>
            <a:prstDash val="solid"/>
          </a:ln>
        </p:spPr>
      </p:sp>
      <p:sp>
        <p:nvSpPr>
          <p:cNvPr id="18" name="Text 15"/>
          <p:cNvSpPr/>
          <p:nvPr/>
        </p:nvSpPr>
        <p:spPr>
          <a:xfrm>
            <a:off x="6173867" y="5119330"/>
            <a:ext cx="266105" cy="332661"/>
          </a:xfrm>
          <a:prstGeom prst="rect">
            <a:avLst/>
          </a:prstGeom>
          <a:noFill/>
        </p:spPr>
        <p:txBody>
          <a:bodyPr wrap="none" lIns="0" tIns="0" rIns="0" bIns="0" rtlCol="0" anchor="t"/>
          <a:lstStyle/>
          <a:p>
            <a:pPr marL="0" indent="0" algn="ctr">
              <a:lnSpc>
                <a:spcPts val="2050"/>
              </a:lnSpc>
              <a:buNone/>
            </a:pPr>
            <a:r>
              <a:rPr lang="en-US" sz="2050" b="1" dirty="0">
                <a:solidFill>
                  <a:srgbClr val="E5E0DF"/>
                </a:solidFill>
                <a:latin typeface="Inter Bold" pitchFamily="34" charset="0"/>
                <a:ea typeface="Inter Bold" pitchFamily="34" charset="-122"/>
                <a:cs typeface="Inter Bold" pitchFamily="34" charset="-120"/>
              </a:rPr>
              <a:t>3</a:t>
            </a:r>
            <a:endParaRPr lang="en-US" sz="2050" dirty="0"/>
          </a:p>
        </p:txBody>
      </p:sp>
      <p:sp>
        <p:nvSpPr>
          <p:cNvPr id="19" name="Text 16"/>
          <p:cNvSpPr/>
          <p:nvPr/>
        </p:nvSpPr>
        <p:spPr>
          <a:xfrm>
            <a:off x="7194233" y="5147072"/>
            <a:ext cx="2217896" cy="277178"/>
          </a:xfrm>
          <a:prstGeom prst="rect">
            <a:avLst/>
          </a:prstGeom>
          <a:noFill/>
        </p:spPr>
        <p:txBody>
          <a:bodyPr wrap="none" lIns="0" tIns="0" rIns="0" bIns="0" rtlCol="0" anchor="t"/>
          <a:lstStyle/>
          <a:p>
            <a:pPr marL="0" indent="0" algn="l">
              <a:lnSpc>
                <a:spcPts val="2150"/>
              </a:lnSpc>
              <a:buNone/>
            </a:pPr>
            <a:r>
              <a:rPr lang="en-US" sz="1700" b="1" dirty="0">
                <a:solidFill>
                  <a:srgbClr val="E5E0DF"/>
                </a:solidFill>
                <a:latin typeface="Inter Bold" pitchFamily="34" charset="0"/>
                <a:ea typeface="Inter Bold" pitchFamily="34" charset="-122"/>
                <a:cs typeface="Inter Bold" pitchFamily="34" charset="-120"/>
              </a:rPr>
              <a:t>Advanced Malware</a:t>
            </a:r>
            <a:endParaRPr lang="en-US" sz="1700" dirty="0"/>
          </a:p>
        </p:txBody>
      </p:sp>
      <p:sp>
        <p:nvSpPr>
          <p:cNvPr id="20" name="Text 17"/>
          <p:cNvSpPr/>
          <p:nvPr/>
        </p:nvSpPr>
        <p:spPr>
          <a:xfrm>
            <a:off x="7194233" y="5530691"/>
            <a:ext cx="6815138" cy="567690"/>
          </a:xfrm>
          <a:prstGeom prst="rect">
            <a:avLst/>
          </a:prstGeom>
          <a:noFill/>
        </p:spPr>
        <p:txBody>
          <a:bodyPr wrap="square" lIns="0" tIns="0" rIns="0" bIns="0" rtlCol="0" anchor="t"/>
          <a:lstStyle/>
          <a:p>
            <a:pPr marL="0" indent="0" algn="l">
              <a:lnSpc>
                <a:spcPts val="2200"/>
              </a:lnSpc>
              <a:buNone/>
            </a:pPr>
            <a:r>
              <a:rPr lang="en-US" sz="1350" dirty="0">
                <a:solidFill>
                  <a:srgbClr val="E5E0DF"/>
                </a:solidFill>
                <a:latin typeface="Inter" pitchFamily="34" charset="0"/>
                <a:ea typeface="Inter" pitchFamily="34" charset="-122"/>
                <a:cs typeface="Inter" pitchFamily="34" charset="-120"/>
              </a:rPr>
              <a:t>Phishing links can now lead to sophisticated malware downloads that bypass traditional defences.</a:t>
            </a:r>
            <a:endParaRPr lang="en-US" sz="1350" dirty="0"/>
          </a:p>
        </p:txBody>
      </p:sp>
      <p:sp>
        <p:nvSpPr>
          <p:cNvPr id="21" name="Shape 18"/>
          <p:cNvSpPr/>
          <p:nvPr/>
        </p:nvSpPr>
        <p:spPr>
          <a:xfrm>
            <a:off x="6483727" y="6641306"/>
            <a:ext cx="532209" cy="22860"/>
          </a:xfrm>
          <a:prstGeom prst="roundRect">
            <a:avLst>
              <a:gd name="adj" fmla="val 326004"/>
            </a:avLst>
          </a:prstGeom>
          <a:solidFill>
            <a:srgbClr val="2A1999"/>
          </a:solidFill>
        </p:spPr>
      </p:sp>
      <p:sp>
        <p:nvSpPr>
          <p:cNvPr id="22" name="Shape 19"/>
          <p:cNvSpPr/>
          <p:nvPr/>
        </p:nvSpPr>
        <p:spPr>
          <a:xfrm>
            <a:off x="6107370" y="6453188"/>
            <a:ext cx="399217" cy="399217"/>
          </a:xfrm>
          <a:prstGeom prst="roundRect">
            <a:avLst>
              <a:gd name="adj" fmla="val 18668"/>
            </a:avLst>
          </a:prstGeom>
          <a:solidFill>
            <a:srgbClr val="110080"/>
          </a:solidFill>
          <a:ln w="7620">
            <a:solidFill>
              <a:srgbClr val="2A1999"/>
            </a:solidFill>
            <a:prstDash val="solid"/>
          </a:ln>
        </p:spPr>
      </p:sp>
      <p:sp>
        <p:nvSpPr>
          <p:cNvPr id="23" name="Text 20"/>
          <p:cNvSpPr/>
          <p:nvPr/>
        </p:nvSpPr>
        <p:spPr>
          <a:xfrm>
            <a:off x="6173867" y="6486406"/>
            <a:ext cx="266105" cy="332661"/>
          </a:xfrm>
          <a:prstGeom prst="rect">
            <a:avLst/>
          </a:prstGeom>
          <a:noFill/>
        </p:spPr>
        <p:txBody>
          <a:bodyPr wrap="none" lIns="0" tIns="0" rIns="0" bIns="0" rtlCol="0" anchor="t"/>
          <a:lstStyle/>
          <a:p>
            <a:pPr marL="0" indent="0" algn="ctr">
              <a:lnSpc>
                <a:spcPts val="2050"/>
              </a:lnSpc>
              <a:buNone/>
            </a:pPr>
            <a:r>
              <a:rPr lang="en-US" sz="2050" b="1" dirty="0">
                <a:solidFill>
                  <a:srgbClr val="E5E0DF"/>
                </a:solidFill>
                <a:latin typeface="Inter Bold" pitchFamily="34" charset="0"/>
                <a:ea typeface="Inter Bold" pitchFamily="34" charset="-122"/>
                <a:cs typeface="Inter Bold" pitchFamily="34" charset="-120"/>
              </a:rPr>
              <a:t>4</a:t>
            </a:r>
            <a:endParaRPr lang="en-US" sz="2050" dirty="0"/>
          </a:p>
        </p:txBody>
      </p:sp>
      <p:sp>
        <p:nvSpPr>
          <p:cNvPr id="24" name="Text 21"/>
          <p:cNvSpPr/>
          <p:nvPr/>
        </p:nvSpPr>
        <p:spPr>
          <a:xfrm>
            <a:off x="7194233" y="6514148"/>
            <a:ext cx="2394942" cy="277178"/>
          </a:xfrm>
          <a:prstGeom prst="rect">
            <a:avLst/>
          </a:prstGeom>
          <a:noFill/>
        </p:spPr>
        <p:txBody>
          <a:bodyPr wrap="none" lIns="0" tIns="0" rIns="0" bIns="0" rtlCol="0" anchor="t"/>
          <a:lstStyle/>
          <a:p>
            <a:pPr marL="0" indent="0" algn="l">
              <a:lnSpc>
                <a:spcPts val="2150"/>
              </a:lnSpc>
              <a:buNone/>
            </a:pPr>
            <a:r>
              <a:rPr lang="en-US" sz="1700" b="1" dirty="0">
                <a:solidFill>
                  <a:srgbClr val="E5E0DF"/>
                </a:solidFill>
                <a:latin typeface="Inter Bold" pitchFamily="34" charset="0"/>
                <a:ea typeface="Inter Bold" pitchFamily="34" charset="-122"/>
                <a:cs typeface="Inter Bold" pitchFamily="34" charset="-120"/>
              </a:rPr>
              <a:t>Continuous Education</a:t>
            </a:r>
            <a:endParaRPr lang="en-US" sz="1700" dirty="0"/>
          </a:p>
        </p:txBody>
      </p:sp>
      <p:sp>
        <p:nvSpPr>
          <p:cNvPr id="25" name="Text 22"/>
          <p:cNvSpPr/>
          <p:nvPr/>
        </p:nvSpPr>
        <p:spPr>
          <a:xfrm>
            <a:off x="7194233" y="6897767"/>
            <a:ext cx="6815138" cy="567690"/>
          </a:xfrm>
          <a:prstGeom prst="rect">
            <a:avLst/>
          </a:prstGeom>
          <a:noFill/>
        </p:spPr>
        <p:txBody>
          <a:bodyPr wrap="square" lIns="0" tIns="0" rIns="0" bIns="0" rtlCol="0" anchor="t"/>
          <a:lstStyle/>
          <a:p>
            <a:pPr marL="0" indent="0" algn="l">
              <a:lnSpc>
                <a:spcPts val="2200"/>
              </a:lnSpc>
              <a:buNone/>
            </a:pPr>
            <a:r>
              <a:rPr lang="en-US" sz="1350" dirty="0">
                <a:solidFill>
                  <a:srgbClr val="E5E0DF"/>
                </a:solidFill>
                <a:latin typeface="Inter" pitchFamily="34" charset="0"/>
                <a:ea typeface="Inter" pitchFamily="34" charset="-122"/>
                <a:cs typeface="Inter" pitchFamily="34" charset="-120"/>
              </a:rPr>
              <a:t>Regular training and staying informed about the latest threats are your best defence mechanisms.</a:t>
            </a:r>
            <a:endParaRPr lang="en-US" sz="13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5394</Words>
  <Application>WPS Presentation</Application>
  <PresentationFormat>On-screen Show (16:9)</PresentationFormat>
  <Paragraphs>182</Paragraphs>
  <Slides>10</Slides>
  <Notes>10</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10</vt:i4>
      </vt:variant>
    </vt:vector>
  </HeadingPairs>
  <TitlesOfParts>
    <vt:vector size="25" baseType="lpstr">
      <vt:lpstr>Arial</vt:lpstr>
      <vt:lpstr>SimSun</vt:lpstr>
      <vt:lpstr>Wingdings</vt:lpstr>
      <vt:lpstr>Inter Bold</vt:lpstr>
      <vt:lpstr>Segoe Print</vt:lpstr>
      <vt:lpstr>Inter Bold</vt:lpstr>
      <vt:lpstr>Inter Bold</vt:lpstr>
      <vt:lpstr>Inter</vt:lpstr>
      <vt:lpstr>Inter</vt:lpstr>
      <vt:lpstr>Inter</vt:lpstr>
      <vt:lpstr>Calibri</vt:lpstr>
      <vt:lpstr>Microsoft YaHei</vt:lpstr>
      <vt:lpstr>Arial Unicode MS</vt:lpstr>
      <vt:lpstr>MingLiU-ExtB</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Asna</cp:lastModifiedBy>
  <cp:revision>2</cp:revision>
  <dcterms:created xsi:type="dcterms:W3CDTF">2025-09-30T13:49:00Z</dcterms:created>
  <dcterms:modified xsi:type="dcterms:W3CDTF">2025-09-30T13:50:35Z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F482E864DE014751A144B111A53F1CFB_13</vt:lpwstr>
  </property>
  <property fmtid="{D5CDD505-2E9C-101B-9397-08002B2CF9AE}" pid="3" name="KSOProductBuildVer">
    <vt:lpwstr>1033-12.2.0.22549</vt:lpwstr>
  </property>
</Properties>
</file>